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0" r:id="rId4"/>
    <p:sldId id="261" r:id="rId5"/>
    <p:sldId id="262" r:id="rId6"/>
    <p:sldId id="263" r:id="rId7"/>
    <p:sldId id="264" r:id="rId8"/>
    <p:sldId id="265" r:id="rId9"/>
    <p:sldId id="266" r:id="rId10"/>
    <p:sldId id="267" r:id="rId11"/>
    <p:sldId id="259"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11</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12</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3181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5"/>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34022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tiff"/><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4.tiff"/><Relationship Id="rId15" Type="http://schemas.openxmlformats.org/officeDocument/2006/relationships/image" Target="../media/image6.png"/><Relationship Id="rId10" Type="http://schemas.openxmlformats.org/officeDocument/2006/relationships/image" Target="../media/image31.png"/><Relationship Id="rId4" Type="http://schemas.openxmlformats.org/officeDocument/2006/relationships/image" Target="../media/image3.tiff"/><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1.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4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39.jpeg"/><Relationship Id="rId5" Type="http://schemas.openxmlformats.org/officeDocument/2006/relationships/image" Target="../media/image4.tiff"/><Relationship Id="rId1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tiff"/><Relationship Id="rId9" Type="http://schemas.openxmlformats.org/officeDocument/2006/relationships/image" Target="../media/image37.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tiff"/><Relationship Id="rId7"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4.tiff"/><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tiff"/><Relationship Id="rId7" Type="http://schemas.openxmlformats.org/officeDocument/2006/relationships/image" Target="../media/image11.pn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tiff"/><Relationship Id="rId7" Type="http://schemas.openxmlformats.org/officeDocument/2006/relationships/image" Target="../media/image13.jpe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4.tiff"/><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tiff"/><Relationship Id="rId7" Type="http://schemas.openxmlformats.org/officeDocument/2006/relationships/image" Target="../media/image17.jpe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4.tiff"/><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tiff"/><Relationship Id="rId7" Type="http://schemas.openxmlformats.org/officeDocument/2006/relationships/image" Target="../media/image20.jpe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3.jpeg"/><Relationship Id="rId5" Type="http://schemas.openxmlformats.org/officeDocument/2006/relationships/image" Target="../media/image6.png"/><Relationship Id="rId10" Type="http://schemas.microsoft.com/office/2007/relationships/hdphoto" Target="../media/hdphoto4.wdp"/><Relationship Id="rId4" Type="http://schemas.openxmlformats.org/officeDocument/2006/relationships/image" Target="../media/image4.tiff"/><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tiff"/><Relationship Id="rId7" Type="http://schemas.openxmlformats.org/officeDocument/2006/relationships/image" Target="../media/image24.png"/><Relationship Id="rId2" Type="http://schemas.openxmlformats.org/officeDocument/2006/relationships/image" Target="../media/image2.tif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26.jpeg"/><Relationship Id="rId4" Type="http://schemas.openxmlformats.org/officeDocument/2006/relationships/image" Target="../media/image4.tiff"/><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University of Architecture, Civil Engineering and Geodesy</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chemeClr val="accent1">
                    <a:lumMod val="75000"/>
                  </a:schemeClr>
                </a:solidFill>
                <a:latin typeface="Calibri Light" pitchFamily="34" charset="0"/>
                <a:cs typeface="Calibri Light" pitchFamily="34" charset="0"/>
              </a:rPr>
              <a:t>Assoc. Prof. </a:t>
            </a:r>
            <a:r>
              <a:rPr lang="en-GB" sz="1800" dirty="0" err="1">
                <a:solidFill>
                  <a:schemeClr val="accent1">
                    <a:lumMod val="75000"/>
                  </a:schemeClr>
                </a:solidFill>
                <a:latin typeface="Calibri Light" pitchFamily="34" charset="0"/>
                <a:cs typeface="Calibri Light" pitchFamily="34" charset="0"/>
              </a:rPr>
              <a:t>Dr.</a:t>
            </a:r>
            <a:r>
              <a:rPr lang="en-GB" sz="1800" dirty="0">
                <a:solidFill>
                  <a:schemeClr val="accent1">
                    <a:lumMod val="75000"/>
                  </a:schemeClr>
                </a:solidFill>
                <a:latin typeface="Calibri Light" pitchFamily="34" charset="0"/>
                <a:cs typeface="Calibri Light" pitchFamily="34" charset="0"/>
              </a:rPr>
              <a:t> Eng. Petar Filkov</a:t>
            </a:r>
            <a:endParaRPr lang="sr-Latn-BA" sz="1800" dirty="0">
              <a:solidFill>
                <a:schemeClr val="accent1">
                  <a:lumMod val="75000"/>
                </a:schemeClr>
              </a:solidFill>
              <a:latin typeface="Calibri Light" pitchFamily="34" charset="0"/>
              <a:cs typeface="Calibri Light" pitchFamily="34" charset="0"/>
            </a:endParaRPr>
          </a:p>
          <a:p>
            <a:r>
              <a:rPr lang="en-GB" sz="1800" dirty="0">
                <a:solidFill>
                  <a:schemeClr val="accent1">
                    <a:lumMod val="75000"/>
                  </a:schemeClr>
                </a:solidFill>
                <a:latin typeface="Calibri Light" pitchFamily="34" charset="0"/>
                <a:cs typeface="Calibri Light" pitchFamily="34" charset="0"/>
              </a:rPr>
              <a:t>University of Architecture, Civil Engineering and Geodesy, Sofia, Bulgaria</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chemeClr val="accent1">
                    <a:lumMod val="75000"/>
                  </a:schemeClr>
                </a:solidFill>
                <a:latin typeface="Calibri Light" pitchFamily="34" charset="0"/>
                <a:cs typeface="Calibri Light" pitchFamily="34" charset="0"/>
              </a:rPr>
              <a:t>Kick-off Meeting in University in Nis</a:t>
            </a:r>
            <a:r>
              <a:rPr lang="sr-Latn-BA" sz="1800" dirty="0">
                <a:solidFill>
                  <a:schemeClr val="accent1">
                    <a:lumMod val="75000"/>
                  </a:schemeClr>
                </a:solidFill>
                <a:latin typeface="Calibri Light" pitchFamily="34" charset="0"/>
                <a:cs typeface="Calibri Light" pitchFamily="34" charset="0"/>
              </a:rPr>
              <a:t>/ </a:t>
            </a:r>
            <a:r>
              <a:rPr lang="en-GB" sz="1800" dirty="0">
                <a:solidFill>
                  <a:schemeClr val="accent1">
                    <a:lumMod val="75000"/>
                  </a:schemeClr>
                </a:solidFill>
                <a:latin typeface="Calibri Light" pitchFamily="34" charset="0"/>
                <a:cs typeface="Calibri Light" pitchFamily="34" charset="0"/>
              </a:rPr>
              <a:t>20-21.12.2018</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199" y="1541261"/>
            <a:ext cx="8455001" cy="4731963"/>
          </a:xfrm>
        </p:spPr>
        <p:txBody>
          <a:bodyPr>
            <a:noAutofit/>
          </a:bodyPr>
          <a:lstStyle/>
          <a:p>
            <a:pPr>
              <a:spcBef>
                <a:spcPts val="300"/>
              </a:spcBef>
            </a:pPr>
            <a:r>
              <a:rPr lang="en-GB" sz="2200" b="1" dirty="0">
                <a:solidFill>
                  <a:srgbClr val="660066"/>
                </a:solidFill>
              </a:rPr>
              <a:t>International Research Projects</a:t>
            </a:r>
            <a:endParaRPr lang="en-GB" sz="2200" b="1" i="1" dirty="0">
              <a:solidFill>
                <a:srgbClr val="660066"/>
              </a:solidFill>
            </a:endParaRPr>
          </a:p>
          <a:p>
            <a:pPr marL="609600" lvl="1" indent="-342900">
              <a:lnSpc>
                <a:spcPct val="100000"/>
              </a:lnSpc>
              <a:spcBef>
                <a:spcPts val="600"/>
              </a:spcBef>
              <a:buFont typeface="Wingdings" panose="05000000000000000000" pitchFamily="2" charset="2"/>
              <a:buChar char="Ø"/>
            </a:pPr>
            <a:r>
              <a:rPr lang="en-US" sz="2000" dirty="0" err="1"/>
              <a:t>ABOT</a:t>
            </a:r>
            <a:r>
              <a:rPr lang="en-US" sz="2000" dirty="0"/>
              <a:t> – “Assessment of water Balances and Optimization based Target setting across EU River Basins”, Grant Agreement Nr.07.032900/2011/612888/SUB/D1, DG Environment – Halting Desertification in Europe 2011</a:t>
            </a:r>
          </a:p>
          <a:p>
            <a:pPr marL="609600" lvl="1" indent="-342900">
              <a:lnSpc>
                <a:spcPct val="100000"/>
              </a:lnSpc>
              <a:spcBef>
                <a:spcPts val="600"/>
              </a:spcBef>
              <a:buFont typeface="Wingdings" panose="05000000000000000000" pitchFamily="2" charset="2"/>
              <a:buChar char="Ø"/>
            </a:pPr>
            <a:r>
              <a:rPr lang="en-US" sz="2000" dirty="0"/>
              <a:t>2011-2014 EU Commission DG Research FP7 - "Meso-level eco-efficiency indicators to assess technologies and their uptake in water use sectors“</a:t>
            </a:r>
          </a:p>
          <a:p>
            <a:pPr marL="609600" lvl="1" indent="-342900">
              <a:lnSpc>
                <a:spcPct val="100000"/>
              </a:lnSpc>
              <a:spcBef>
                <a:spcPts val="600"/>
              </a:spcBef>
              <a:buFont typeface="Wingdings" panose="05000000000000000000" pitchFamily="2" charset="2"/>
              <a:buChar char="Ø"/>
            </a:pPr>
            <a:r>
              <a:rPr lang="en-US" sz="2000" dirty="0"/>
              <a:t>2013-2015 Swiss-BG cooperation  - Innovative P-recovery from waste sludge (INNOVA P-recovery) Nr. IZEBZO_143004/1</a:t>
            </a:r>
          </a:p>
          <a:p>
            <a:pPr marL="609600" lvl="1" indent="-342900">
              <a:lnSpc>
                <a:spcPct val="100000"/>
              </a:lnSpc>
              <a:spcBef>
                <a:spcPts val="600"/>
              </a:spcBef>
              <a:buFont typeface="Wingdings" panose="05000000000000000000" pitchFamily="2" charset="2"/>
              <a:buChar char="Ø"/>
            </a:pPr>
            <a:r>
              <a:rPr lang="en-US" sz="2000" dirty="0"/>
              <a:t>2011-2014 Strategic &amp; Technological Advancement in Research on </a:t>
            </a:r>
            <a:r>
              <a:rPr lang="en-US" sz="2000" dirty="0" err="1"/>
              <a:t>AgroEnergy</a:t>
            </a:r>
            <a:endParaRPr lang="en-GB" sz="20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229836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4" name="TextBox 13"/>
          <p:cNvSpPr txBox="1"/>
          <p:nvPr/>
        </p:nvSpPr>
        <p:spPr>
          <a:xfrm>
            <a:off x="2497280" y="1382676"/>
            <a:ext cx="6565374" cy="1631216"/>
          </a:xfrm>
          <a:prstGeom prst="rect">
            <a:avLst/>
          </a:prstGeom>
          <a:solidFill>
            <a:schemeClr val="bg1"/>
          </a:solidFill>
        </p:spPr>
        <p:txBody>
          <a:bodyPr wrap="square" rtlCol="0">
            <a:spAutoFit/>
          </a:bodyPr>
          <a:lstStyle/>
          <a:p>
            <a:pPr marL="36000">
              <a:lnSpc>
                <a:spcPts val="2400"/>
              </a:lnSpc>
            </a:pPr>
            <a:r>
              <a:rPr lang="en-GB" sz="2000" b="1" dirty="0">
                <a:solidFill>
                  <a:srgbClr val="002060"/>
                </a:solidFill>
              </a:rPr>
              <a:t>Improving flood prevention and flood hazard awareness through the development of a standardized approach </a:t>
            </a:r>
            <a:br>
              <a:rPr lang="en-GB" sz="2000" b="1" dirty="0"/>
            </a:br>
            <a:r>
              <a:rPr lang="en-GB" sz="2000" b="1" dirty="0">
                <a:solidFill>
                  <a:srgbClr val="FF0000"/>
                </a:solidFill>
              </a:rPr>
              <a:t>for small dams risk assessment and management </a:t>
            </a:r>
          </a:p>
          <a:p>
            <a:pPr marL="36000">
              <a:lnSpc>
                <a:spcPts val="2400"/>
              </a:lnSpc>
            </a:pPr>
            <a:r>
              <a:rPr lang="en-GB" sz="2000" b="1" dirty="0">
                <a:solidFill>
                  <a:srgbClr val="002060"/>
                </a:solidFill>
              </a:rPr>
              <a:t>based on European best practices and shared experience </a:t>
            </a:r>
            <a:r>
              <a:rPr lang="en-GB" sz="2000" dirty="0">
                <a:solidFill>
                  <a:srgbClr val="002060"/>
                </a:solidFill>
              </a:rPr>
              <a:t>(</a:t>
            </a:r>
            <a:r>
              <a:rPr lang="en-GB" sz="2000" b="1" dirty="0">
                <a:solidFill>
                  <a:srgbClr val="002060"/>
                </a:solidFill>
              </a:rPr>
              <a:t>2011 – 2013</a:t>
            </a:r>
            <a:r>
              <a:rPr lang="en-GB" sz="2000" dirty="0">
                <a:solidFill>
                  <a:srgbClr val="002060"/>
                </a:solidFill>
              </a:rPr>
              <a:t>)</a:t>
            </a:r>
          </a:p>
        </p:txBody>
      </p:sp>
      <p:pic>
        <p:nvPicPr>
          <p:cNvPr id="1026" name="Picture 2" descr="C:\PHOENIX\WORK\DAMSAFE\DAMSAFE logo en.JPG"/>
          <p:cNvPicPr>
            <a:picLocks noChangeAspect="1" noChangeArrowheads="1"/>
          </p:cNvPicPr>
          <p:nvPr/>
        </p:nvPicPr>
        <p:blipFill>
          <a:blip r:embed="rId6" cstate="print"/>
          <a:srcRect/>
          <a:stretch>
            <a:fillRect/>
          </a:stretch>
        </p:blipFill>
        <p:spPr bwMode="auto">
          <a:xfrm>
            <a:off x="328323" y="1590232"/>
            <a:ext cx="2133600" cy="570464"/>
          </a:xfrm>
          <a:prstGeom prst="rect">
            <a:avLst/>
          </a:prstGeom>
          <a:noFill/>
        </p:spPr>
      </p:pic>
      <p:sp>
        <p:nvSpPr>
          <p:cNvPr id="15" name="Rectangle 14">
            <a:extLst>
              <a:ext uri="{FF2B5EF4-FFF2-40B4-BE49-F238E27FC236}">
                <a16:creationId xmlns:a16="http://schemas.microsoft.com/office/drawing/2014/main" id="{BE3FC13B-1F69-4C8F-995B-F49E08D0DBF3}"/>
              </a:ext>
            </a:extLst>
          </p:cNvPr>
          <p:cNvSpPr/>
          <p:nvPr/>
        </p:nvSpPr>
        <p:spPr>
          <a:xfrm>
            <a:off x="1604494" y="2975745"/>
            <a:ext cx="7547126" cy="3093154"/>
          </a:xfrm>
          <a:prstGeom prst="rect">
            <a:avLst/>
          </a:prstGeom>
        </p:spPr>
        <p:txBody>
          <a:bodyPr wrap="square">
            <a:spAutoFit/>
          </a:bodyPr>
          <a:lstStyle/>
          <a:p>
            <a:r>
              <a:rPr lang="en-GB" sz="1600" dirty="0"/>
              <a:t>CO: Civil Protection Directorate-General, Bulgaria</a:t>
            </a:r>
          </a:p>
          <a:p>
            <a:endParaRPr lang="en-GB" sz="500" dirty="0"/>
          </a:p>
          <a:p>
            <a:r>
              <a:rPr lang="en-GB" sz="1600" dirty="0" err="1"/>
              <a:t>AB1</a:t>
            </a:r>
            <a:r>
              <a:rPr lang="en-GB" sz="1600" dirty="0"/>
              <a:t>: WALD + </a:t>
            </a:r>
            <a:r>
              <a:rPr lang="en-GB" sz="1600" dirty="0" err="1"/>
              <a:t>CORBE</a:t>
            </a:r>
            <a:r>
              <a:rPr lang="en-GB" sz="1600" dirty="0"/>
              <a:t> Consulting Engineers, Baden-Württemberg, Germany</a:t>
            </a:r>
          </a:p>
          <a:p>
            <a:endParaRPr lang="en-GB" sz="500" dirty="0"/>
          </a:p>
          <a:p>
            <a:r>
              <a:rPr lang="en-GB" sz="1600" dirty="0" err="1"/>
              <a:t>AB2</a:t>
            </a:r>
            <a:r>
              <a:rPr lang="en-GB" sz="1600" dirty="0"/>
              <a:t>: Institute of Hydraulic Engineering and Water Resources Management, </a:t>
            </a:r>
            <a:r>
              <a:rPr lang="en-GB" sz="1600" dirty="0" err="1"/>
              <a:t>TU</a:t>
            </a:r>
            <a:r>
              <a:rPr lang="en-GB" sz="1600" dirty="0"/>
              <a:t> Vienna, Austria</a:t>
            </a:r>
          </a:p>
          <a:p>
            <a:endParaRPr lang="en-GB" sz="500" dirty="0"/>
          </a:p>
          <a:p>
            <a:r>
              <a:rPr lang="en-GB" sz="1600" dirty="0"/>
              <a:t>AB3: Department of Flood Water Management, Federal Government of Styria, Austria</a:t>
            </a:r>
          </a:p>
          <a:p>
            <a:endParaRPr lang="en-GB" sz="500" dirty="0"/>
          </a:p>
          <a:p>
            <a:r>
              <a:rPr lang="en-GB" sz="1600" dirty="0"/>
              <a:t>AB4: Irrigation Systems (Ministry of Agriculture and Foods), Bulgaria</a:t>
            </a:r>
          </a:p>
          <a:p>
            <a:endParaRPr lang="en-GB" sz="500" dirty="0"/>
          </a:p>
          <a:p>
            <a:r>
              <a:rPr lang="en-GB" sz="1600" dirty="0"/>
              <a:t>AB5: National Institute for Meteorology and Hydrology (Bulgarian Academy of Sciences), Bulgaria</a:t>
            </a:r>
          </a:p>
          <a:p>
            <a:endParaRPr lang="en-GB" sz="500" dirty="0"/>
          </a:p>
          <a:p>
            <a:r>
              <a:rPr lang="en-GB" sz="1600" dirty="0"/>
              <a:t>AB6: University of Architecture, Civil Engineering and Geodesy in Sofia, Bulgaria</a:t>
            </a:r>
          </a:p>
          <a:p>
            <a:endParaRPr lang="en-GB" sz="500" dirty="0"/>
          </a:p>
          <a:p>
            <a:r>
              <a:rPr lang="en-GB" sz="1600" dirty="0"/>
              <a:t>AB7: Sofia University “St. </a:t>
            </a:r>
            <a:r>
              <a:rPr lang="en-GB" sz="1600" dirty="0" err="1"/>
              <a:t>Kliment</a:t>
            </a:r>
            <a:r>
              <a:rPr lang="en-GB" sz="1600" dirty="0"/>
              <a:t> </a:t>
            </a:r>
            <a:r>
              <a:rPr lang="en-GB" sz="1600" dirty="0" err="1"/>
              <a:t>Ohridski</a:t>
            </a:r>
            <a:r>
              <a:rPr lang="en-GB" sz="1600" dirty="0"/>
              <a:t>”, Faculty of Geology and Geography, Bulgaria</a:t>
            </a:r>
          </a:p>
        </p:txBody>
      </p:sp>
      <p:grpSp>
        <p:nvGrpSpPr>
          <p:cNvPr id="16" name="Group 15">
            <a:extLst>
              <a:ext uri="{FF2B5EF4-FFF2-40B4-BE49-F238E27FC236}">
                <a16:creationId xmlns:a16="http://schemas.microsoft.com/office/drawing/2014/main" id="{5E423AB0-399E-4F1C-8353-22E3F6E73BA9}"/>
              </a:ext>
            </a:extLst>
          </p:cNvPr>
          <p:cNvGrpSpPr/>
          <p:nvPr/>
        </p:nvGrpSpPr>
        <p:grpSpPr>
          <a:xfrm>
            <a:off x="443812" y="3035663"/>
            <a:ext cx="1066800" cy="3210751"/>
            <a:chOff x="224790" y="1752600"/>
            <a:chExt cx="2061210" cy="6347586"/>
          </a:xfrm>
        </p:grpSpPr>
        <p:pic>
          <p:nvPicPr>
            <p:cNvPr id="17" name="Picture 2">
              <a:extLst>
                <a:ext uri="{FF2B5EF4-FFF2-40B4-BE49-F238E27FC236}">
                  <a16:creationId xmlns:a16="http://schemas.microsoft.com/office/drawing/2014/main" id="{B066E592-A3E2-43C7-9F75-8D0FD0807627}"/>
                </a:ext>
              </a:extLst>
            </p:cNvPr>
            <p:cNvPicPr>
              <a:picLocks noChangeAspect="1" noChangeArrowheads="1"/>
            </p:cNvPicPr>
            <p:nvPr/>
          </p:nvPicPr>
          <p:blipFill>
            <a:blip r:embed="rId7" cstate="print"/>
            <a:srcRect/>
            <a:stretch>
              <a:fillRect/>
            </a:stretch>
          </p:blipFill>
          <p:spPr bwMode="auto">
            <a:xfrm>
              <a:off x="304800" y="1752600"/>
              <a:ext cx="838200" cy="682585"/>
            </a:xfrm>
            <a:prstGeom prst="rect">
              <a:avLst/>
            </a:prstGeom>
            <a:noFill/>
            <a:ln w="9525">
              <a:noFill/>
              <a:miter lim="800000"/>
              <a:headEnd/>
              <a:tailEnd/>
            </a:ln>
          </p:spPr>
        </p:pic>
        <p:pic>
          <p:nvPicPr>
            <p:cNvPr id="18" name="Picture 3">
              <a:extLst>
                <a:ext uri="{FF2B5EF4-FFF2-40B4-BE49-F238E27FC236}">
                  <a16:creationId xmlns:a16="http://schemas.microsoft.com/office/drawing/2014/main" id="{F5593C4B-DCBD-492B-BCA9-12CB73F3180E}"/>
                </a:ext>
              </a:extLst>
            </p:cNvPr>
            <p:cNvPicPr>
              <a:picLocks noChangeAspect="1" noChangeArrowheads="1"/>
            </p:cNvPicPr>
            <p:nvPr/>
          </p:nvPicPr>
          <p:blipFill>
            <a:blip r:embed="rId8" cstate="print"/>
            <a:srcRect/>
            <a:stretch>
              <a:fillRect/>
            </a:stretch>
          </p:blipFill>
          <p:spPr bwMode="auto">
            <a:xfrm>
              <a:off x="224790" y="2503662"/>
              <a:ext cx="1828800" cy="471948"/>
            </a:xfrm>
            <a:prstGeom prst="rect">
              <a:avLst/>
            </a:prstGeom>
            <a:noFill/>
            <a:ln w="9525">
              <a:noFill/>
              <a:miter lim="800000"/>
              <a:headEnd/>
              <a:tailEnd/>
            </a:ln>
          </p:spPr>
        </p:pic>
        <p:pic>
          <p:nvPicPr>
            <p:cNvPr id="19" name="Picture 4">
              <a:extLst>
                <a:ext uri="{FF2B5EF4-FFF2-40B4-BE49-F238E27FC236}">
                  <a16:creationId xmlns:a16="http://schemas.microsoft.com/office/drawing/2014/main" id="{9B7E4A95-55CF-488F-A3A3-4A2F8039EFAC}"/>
                </a:ext>
              </a:extLst>
            </p:cNvPr>
            <p:cNvPicPr>
              <a:picLocks noChangeAspect="1" noChangeArrowheads="1"/>
            </p:cNvPicPr>
            <p:nvPr/>
          </p:nvPicPr>
          <p:blipFill>
            <a:blip r:embed="rId9" cstate="print"/>
            <a:srcRect/>
            <a:stretch>
              <a:fillRect/>
            </a:stretch>
          </p:blipFill>
          <p:spPr bwMode="auto">
            <a:xfrm>
              <a:off x="304800" y="3044087"/>
              <a:ext cx="609600" cy="609600"/>
            </a:xfrm>
            <a:prstGeom prst="rect">
              <a:avLst/>
            </a:prstGeom>
            <a:noFill/>
            <a:ln w="9525">
              <a:noFill/>
              <a:miter lim="800000"/>
              <a:headEnd/>
              <a:tailEnd/>
            </a:ln>
          </p:spPr>
        </p:pic>
        <p:pic>
          <p:nvPicPr>
            <p:cNvPr id="20" name="Picture 5">
              <a:extLst>
                <a:ext uri="{FF2B5EF4-FFF2-40B4-BE49-F238E27FC236}">
                  <a16:creationId xmlns:a16="http://schemas.microsoft.com/office/drawing/2014/main" id="{CDB19518-61ED-4E5E-B561-EB1C2561472D}"/>
                </a:ext>
              </a:extLst>
            </p:cNvPr>
            <p:cNvPicPr>
              <a:picLocks noChangeAspect="1" noChangeArrowheads="1"/>
            </p:cNvPicPr>
            <p:nvPr/>
          </p:nvPicPr>
          <p:blipFill>
            <a:blip r:embed="rId10" cstate="print"/>
            <a:srcRect/>
            <a:stretch>
              <a:fillRect/>
            </a:stretch>
          </p:blipFill>
          <p:spPr bwMode="auto">
            <a:xfrm>
              <a:off x="304800" y="3735916"/>
              <a:ext cx="1219200" cy="740780"/>
            </a:xfrm>
            <a:prstGeom prst="rect">
              <a:avLst/>
            </a:prstGeom>
            <a:noFill/>
            <a:ln w="9525">
              <a:noFill/>
              <a:miter lim="800000"/>
              <a:headEnd/>
              <a:tailEnd/>
            </a:ln>
          </p:spPr>
        </p:pic>
        <p:pic>
          <p:nvPicPr>
            <p:cNvPr id="21" name="Picture 2">
              <a:extLst>
                <a:ext uri="{FF2B5EF4-FFF2-40B4-BE49-F238E27FC236}">
                  <a16:creationId xmlns:a16="http://schemas.microsoft.com/office/drawing/2014/main" id="{A6D9B1ED-BDA1-441C-A048-C44E5CA0D449}"/>
                </a:ext>
              </a:extLst>
            </p:cNvPr>
            <p:cNvPicPr>
              <a:picLocks noChangeAspect="1" noChangeArrowheads="1"/>
            </p:cNvPicPr>
            <p:nvPr/>
          </p:nvPicPr>
          <p:blipFill>
            <a:blip r:embed="rId11" cstate="print"/>
            <a:srcRect/>
            <a:stretch>
              <a:fillRect/>
            </a:stretch>
          </p:blipFill>
          <p:spPr bwMode="auto">
            <a:xfrm>
              <a:off x="337426" y="4419600"/>
              <a:ext cx="920115" cy="876300"/>
            </a:xfrm>
            <a:prstGeom prst="rect">
              <a:avLst/>
            </a:prstGeom>
            <a:noFill/>
            <a:ln w="9525">
              <a:noFill/>
              <a:miter lim="800000"/>
              <a:headEnd/>
              <a:tailEnd/>
            </a:ln>
          </p:spPr>
        </p:pic>
        <p:pic>
          <p:nvPicPr>
            <p:cNvPr id="22" name="Picture 3">
              <a:extLst>
                <a:ext uri="{FF2B5EF4-FFF2-40B4-BE49-F238E27FC236}">
                  <a16:creationId xmlns:a16="http://schemas.microsoft.com/office/drawing/2014/main" id="{B156D957-E13C-4236-9620-9B365B064412}"/>
                </a:ext>
              </a:extLst>
            </p:cNvPr>
            <p:cNvPicPr>
              <a:picLocks noChangeAspect="1" noChangeArrowheads="1"/>
            </p:cNvPicPr>
            <p:nvPr/>
          </p:nvPicPr>
          <p:blipFill>
            <a:blip r:embed="rId12" cstate="print"/>
            <a:srcRect/>
            <a:stretch>
              <a:fillRect/>
            </a:stretch>
          </p:blipFill>
          <p:spPr bwMode="auto">
            <a:xfrm>
              <a:off x="413626" y="5410200"/>
              <a:ext cx="723900" cy="723900"/>
            </a:xfrm>
            <a:prstGeom prst="rect">
              <a:avLst/>
            </a:prstGeom>
            <a:noFill/>
            <a:ln w="9525">
              <a:noFill/>
              <a:miter lim="800000"/>
              <a:headEnd/>
              <a:tailEnd/>
            </a:ln>
          </p:spPr>
        </p:pic>
        <p:pic>
          <p:nvPicPr>
            <p:cNvPr id="23" name="Picture 4">
              <a:extLst>
                <a:ext uri="{FF2B5EF4-FFF2-40B4-BE49-F238E27FC236}">
                  <a16:creationId xmlns:a16="http://schemas.microsoft.com/office/drawing/2014/main" id="{7F9CD0B7-B1A8-4B04-8968-174DB2DB8B7D}"/>
                </a:ext>
              </a:extLst>
            </p:cNvPr>
            <p:cNvPicPr>
              <a:picLocks noChangeAspect="1" noChangeArrowheads="1"/>
            </p:cNvPicPr>
            <p:nvPr/>
          </p:nvPicPr>
          <p:blipFill>
            <a:blip r:embed="rId13" cstate="print"/>
            <a:srcRect/>
            <a:stretch>
              <a:fillRect/>
            </a:stretch>
          </p:blipFill>
          <p:spPr bwMode="auto">
            <a:xfrm>
              <a:off x="413626" y="7082372"/>
              <a:ext cx="838200" cy="1017814"/>
            </a:xfrm>
            <a:prstGeom prst="rect">
              <a:avLst/>
            </a:prstGeom>
            <a:noFill/>
            <a:ln w="9525">
              <a:noFill/>
              <a:miter lim="800000"/>
              <a:headEnd/>
              <a:tailEnd/>
            </a:ln>
          </p:spPr>
        </p:pic>
        <p:pic>
          <p:nvPicPr>
            <p:cNvPr id="24" name="Picture 5">
              <a:extLst>
                <a:ext uri="{FF2B5EF4-FFF2-40B4-BE49-F238E27FC236}">
                  <a16:creationId xmlns:a16="http://schemas.microsoft.com/office/drawing/2014/main" id="{11E05904-D1DF-4F3E-BAA1-5B83C5594A58}"/>
                </a:ext>
              </a:extLst>
            </p:cNvPr>
            <p:cNvPicPr>
              <a:picLocks noChangeAspect="1" noChangeArrowheads="1"/>
            </p:cNvPicPr>
            <p:nvPr/>
          </p:nvPicPr>
          <p:blipFill>
            <a:blip r:embed="rId14" cstate="print"/>
            <a:srcRect/>
            <a:stretch>
              <a:fillRect/>
            </a:stretch>
          </p:blipFill>
          <p:spPr bwMode="auto">
            <a:xfrm>
              <a:off x="337426" y="6248400"/>
              <a:ext cx="1948574" cy="839237"/>
            </a:xfrm>
            <a:prstGeom prst="rect">
              <a:avLst/>
            </a:prstGeom>
            <a:noFill/>
            <a:ln w="9525">
              <a:noFill/>
              <a:miter lim="800000"/>
              <a:headEnd/>
              <a:tailEnd/>
            </a:ln>
          </p:spPr>
        </p:pic>
      </p:grpSp>
      <p:sp>
        <p:nvSpPr>
          <p:cNvPr id="25" name="Rectangle 24">
            <a:extLst>
              <a:ext uri="{FF2B5EF4-FFF2-40B4-BE49-F238E27FC236}">
                <a16:creationId xmlns:a16="http://schemas.microsoft.com/office/drawing/2014/main" id="{512ADC73-AF7A-40E2-8F49-0AB2D8CEC559}"/>
              </a:ext>
            </a:extLst>
          </p:cNvPr>
          <p:cNvSpPr/>
          <p:nvPr/>
        </p:nvSpPr>
        <p:spPr>
          <a:xfrm>
            <a:off x="358572" y="2603381"/>
            <a:ext cx="1434752" cy="369332"/>
          </a:xfrm>
          <a:prstGeom prst="rect">
            <a:avLst/>
          </a:prstGeom>
        </p:spPr>
        <p:txBody>
          <a:bodyPr wrap="square">
            <a:spAutoFit/>
          </a:bodyPr>
          <a:lstStyle/>
          <a:p>
            <a:r>
              <a:rPr lang="en-GB" i="1" dirty="0"/>
              <a:t>Beneficiaries:</a:t>
            </a:r>
          </a:p>
        </p:txBody>
      </p:sp>
      <p:sp>
        <p:nvSpPr>
          <p:cNvPr id="26" name="Заглавие 1">
            <a:extLst>
              <a:ext uri="{FF2B5EF4-FFF2-40B4-BE49-F238E27FC236}">
                <a16:creationId xmlns:a16="http://schemas.microsoft.com/office/drawing/2014/main" id="{5FC3C75C-82F5-4089-9D25-E2CAF10C6B4B}"/>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pic>
        <p:nvPicPr>
          <p:cNvPr id="27" name="Картина 26">
            <a:extLst>
              <a:ext uri="{FF2B5EF4-FFF2-40B4-BE49-F238E27FC236}">
                <a16:creationId xmlns:a16="http://schemas.microsoft.com/office/drawing/2014/main" id="{C58C60E2-B165-431D-96B4-8440D78DFD7E}"/>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306364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descr="G:\!Proposals-EAA-3\!!!ECHO 2016, TRIBUTE\logo\tribute 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544" y="1432654"/>
            <a:ext cx="860085" cy="8467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773002" y="1429060"/>
            <a:ext cx="7370998" cy="707886"/>
          </a:xfrm>
          <a:prstGeom prst="rect">
            <a:avLst/>
          </a:prstGeom>
          <a:noFill/>
        </p:spPr>
        <p:txBody>
          <a:bodyPr wrap="square" rtlCol="0">
            <a:spAutoFit/>
          </a:bodyPr>
          <a:lstStyle/>
          <a:p>
            <a:r>
              <a:rPr lang="en-GB" sz="2400" b="1" dirty="0">
                <a:solidFill>
                  <a:srgbClr val="3333CC"/>
                </a:solidFill>
              </a:rPr>
              <a:t>TRIBUTE – </a:t>
            </a:r>
            <a:r>
              <a:rPr lang="en-GB" sz="2400" b="1" dirty="0" err="1">
                <a:solidFill>
                  <a:srgbClr val="3333CC"/>
                </a:solidFill>
              </a:rPr>
              <a:t>TRigger</a:t>
            </a:r>
            <a:r>
              <a:rPr lang="en-GB" sz="2400" b="1" dirty="0">
                <a:solidFill>
                  <a:srgbClr val="3333CC"/>
                </a:solidFill>
              </a:rPr>
              <a:t> </a:t>
            </a:r>
            <a:r>
              <a:rPr lang="en-GB" sz="2400" b="1" dirty="0" err="1">
                <a:solidFill>
                  <a:srgbClr val="3333CC"/>
                </a:solidFill>
              </a:rPr>
              <a:t>BUffer</a:t>
            </a:r>
            <a:r>
              <a:rPr lang="en-GB" sz="2400" b="1" dirty="0">
                <a:solidFill>
                  <a:srgbClr val="3333CC"/>
                </a:solidFill>
              </a:rPr>
              <a:t> zones for </a:t>
            </a:r>
            <a:r>
              <a:rPr lang="en-GB" sz="2400" b="1" dirty="0" err="1">
                <a:solidFill>
                  <a:srgbClr val="3333CC"/>
                </a:solidFill>
              </a:rPr>
              <a:t>inundaTion</a:t>
            </a:r>
            <a:r>
              <a:rPr lang="en-GB" sz="2400" b="1" dirty="0">
                <a:solidFill>
                  <a:srgbClr val="3333CC"/>
                </a:solidFill>
              </a:rPr>
              <a:t> Events </a:t>
            </a:r>
            <a:r>
              <a:rPr lang="en-GB" sz="1600" b="1" dirty="0">
                <a:solidFill>
                  <a:srgbClr val="3333CC"/>
                </a:solidFill>
              </a:rPr>
              <a:t>(2017 – 2018)</a:t>
            </a:r>
            <a:endParaRPr lang="en-GB" sz="2400" b="1" dirty="0">
              <a:solidFill>
                <a:srgbClr val="3333CC"/>
              </a:solidFill>
            </a:endParaRPr>
          </a:p>
        </p:txBody>
      </p:sp>
      <p:sp>
        <p:nvSpPr>
          <p:cNvPr id="2" name="Rectangle 1">
            <a:extLst>
              <a:ext uri="{FF2B5EF4-FFF2-40B4-BE49-F238E27FC236}">
                <a16:creationId xmlns:a16="http://schemas.microsoft.com/office/drawing/2014/main" id="{0FF6798F-BD9B-48D3-9007-E5824067AA51}"/>
              </a:ext>
            </a:extLst>
          </p:cNvPr>
          <p:cNvSpPr/>
          <p:nvPr/>
        </p:nvSpPr>
        <p:spPr>
          <a:xfrm>
            <a:off x="1755796" y="2070910"/>
            <a:ext cx="7467600" cy="984885"/>
          </a:xfrm>
          <a:prstGeom prst="rect">
            <a:avLst/>
          </a:prstGeom>
        </p:spPr>
        <p:txBody>
          <a:bodyPr wrap="square">
            <a:spAutoFit/>
          </a:bodyPr>
          <a:lstStyle/>
          <a:p>
            <a:r>
              <a:rPr lang="en-GB" sz="2000" b="1" dirty="0">
                <a:solidFill>
                  <a:srgbClr val="002060"/>
                </a:solidFill>
              </a:rPr>
              <a:t>The aim is to help Europe-wide national, regional and local CP authorities answer the following vital question in case of flooding: </a:t>
            </a:r>
          </a:p>
          <a:p>
            <a:r>
              <a:rPr lang="en-GB" b="1" i="1" dirty="0">
                <a:solidFill>
                  <a:srgbClr val="3333CC"/>
                </a:solidFill>
              </a:rPr>
              <a:t>“Should I initiate an evacuation and how long do I have to evacuate safely?” </a:t>
            </a:r>
          </a:p>
        </p:txBody>
      </p:sp>
      <p:sp>
        <p:nvSpPr>
          <p:cNvPr id="14" name="Заглавие 1">
            <a:extLst>
              <a:ext uri="{FF2B5EF4-FFF2-40B4-BE49-F238E27FC236}">
                <a16:creationId xmlns:a16="http://schemas.microsoft.com/office/drawing/2014/main" id="{ED6F0B95-7902-4D8E-8193-3B9CC2441947}"/>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pic>
        <p:nvPicPr>
          <p:cNvPr id="15" name="Картина 14">
            <a:extLst>
              <a:ext uri="{FF2B5EF4-FFF2-40B4-BE49-F238E27FC236}">
                <a16:creationId xmlns:a16="http://schemas.microsoft.com/office/drawing/2014/main" id="{CA0DA830-F6FC-44CB-BAB5-B2EC86210A2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
        <p:nvSpPr>
          <p:cNvPr id="17" name="Rectangle 12">
            <a:extLst>
              <a:ext uri="{FF2B5EF4-FFF2-40B4-BE49-F238E27FC236}">
                <a16:creationId xmlns:a16="http://schemas.microsoft.com/office/drawing/2014/main" id="{10926EF6-A42B-40A5-B15A-A3A5803466FD}"/>
              </a:ext>
            </a:extLst>
          </p:cNvPr>
          <p:cNvSpPr/>
          <p:nvPr/>
        </p:nvSpPr>
        <p:spPr>
          <a:xfrm>
            <a:off x="1773002" y="3133117"/>
            <a:ext cx="6789347" cy="2985433"/>
          </a:xfrm>
          <a:prstGeom prst="rect">
            <a:avLst/>
          </a:prstGeom>
        </p:spPr>
        <p:txBody>
          <a:bodyPr wrap="square">
            <a:spAutoFit/>
          </a:bodyPr>
          <a:lstStyle/>
          <a:p>
            <a:pPr>
              <a:spcBef>
                <a:spcPts val="1200"/>
              </a:spcBef>
            </a:pPr>
            <a:r>
              <a:rPr lang="en-GB" sz="1600" dirty="0"/>
              <a:t>CO: National Technical University of Athens, Greece</a:t>
            </a:r>
          </a:p>
          <a:p>
            <a:pPr>
              <a:spcBef>
                <a:spcPts val="1200"/>
              </a:spcBef>
            </a:pPr>
            <a:r>
              <a:rPr lang="en-GB" sz="1600" dirty="0"/>
              <a:t>BE1: National Observatory Of Athens, Greece</a:t>
            </a:r>
          </a:p>
          <a:p>
            <a:pPr>
              <a:spcBef>
                <a:spcPts val="1200"/>
              </a:spcBef>
            </a:pPr>
            <a:r>
              <a:rPr lang="en-GB" sz="1600" dirty="0"/>
              <a:t>BE2: ARATOS-SYSTEMS, The Netherlands</a:t>
            </a:r>
          </a:p>
          <a:p>
            <a:pPr>
              <a:spcBef>
                <a:spcPts val="1200"/>
              </a:spcBef>
            </a:pPr>
            <a:r>
              <a:rPr lang="en-GB" sz="1600" dirty="0"/>
              <a:t>BE3: Information Technology for Humanitarian Assistance, Cooperation and Action – ITHACA, Italy</a:t>
            </a:r>
          </a:p>
          <a:p>
            <a:pPr>
              <a:spcBef>
                <a:spcPts val="1200"/>
              </a:spcBef>
            </a:pPr>
            <a:r>
              <a:rPr lang="en-GB" sz="1600" dirty="0"/>
              <a:t>BE4: ANYSOLUTION, Spain</a:t>
            </a:r>
          </a:p>
          <a:p>
            <a:pPr>
              <a:spcBef>
                <a:spcPts val="1200"/>
              </a:spcBef>
            </a:pPr>
            <a:r>
              <a:rPr lang="en-GB" sz="1600" dirty="0"/>
              <a:t>BE5: </a:t>
            </a:r>
            <a:r>
              <a:rPr lang="en-GB" sz="1600" dirty="0" err="1"/>
              <a:t>Universitat</a:t>
            </a:r>
            <a:r>
              <a:rPr lang="en-GB" sz="1600" dirty="0"/>
              <a:t> de les </a:t>
            </a:r>
            <a:r>
              <a:rPr lang="en-GB" sz="1600" dirty="0" err="1"/>
              <a:t>Illes</a:t>
            </a:r>
            <a:r>
              <a:rPr lang="en-GB" sz="1600" dirty="0"/>
              <a:t> </a:t>
            </a:r>
            <a:r>
              <a:rPr lang="en-GB" sz="1600" dirty="0" err="1"/>
              <a:t>Balears</a:t>
            </a:r>
            <a:r>
              <a:rPr lang="en-GB" sz="1600" dirty="0"/>
              <a:t>, Spain</a:t>
            </a:r>
          </a:p>
          <a:p>
            <a:pPr>
              <a:spcBef>
                <a:spcPts val="1200"/>
              </a:spcBef>
            </a:pPr>
            <a:r>
              <a:rPr lang="en-GB" sz="1600" dirty="0"/>
              <a:t>BE6: University of Architecture, Civil Engineering and Geodesy in Sofia, Bulgaria</a:t>
            </a:r>
          </a:p>
        </p:txBody>
      </p:sp>
      <p:grpSp>
        <p:nvGrpSpPr>
          <p:cNvPr id="18" name="Group 2">
            <a:extLst>
              <a:ext uri="{FF2B5EF4-FFF2-40B4-BE49-F238E27FC236}">
                <a16:creationId xmlns:a16="http://schemas.microsoft.com/office/drawing/2014/main" id="{0D4D284F-0ADF-490D-A837-E1E573B81D56}"/>
              </a:ext>
            </a:extLst>
          </p:cNvPr>
          <p:cNvGrpSpPr/>
          <p:nvPr/>
        </p:nvGrpSpPr>
        <p:grpSpPr>
          <a:xfrm>
            <a:off x="419367" y="3168289"/>
            <a:ext cx="1434447" cy="3053049"/>
            <a:chOff x="152400" y="1905000"/>
            <a:chExt cx="1688853" cy="3788573"/>
          </a:xfrm>
        </p:grpSpPr>
        <p:grpSp>
          <p:nvGrpSpPr>
            <p:cNvPr id="19" name="Group 1">
              <a:extLst>
                <a:ext uri="{FF2B5EF4-FFF2-40B4-BE49-F238E27FC236}">
                  <a16:creationId xmlns:a16="http://schemas.microsoft.com/office/drawing/2014/main" id="{D47D6E21-B045-4CDA-B183-2D5F92A796E4}"/>
                </a:ext>
              </a:extLst>
            </p:cNvPr>
            <p:cNvGrpSpPr/>
            <p:nvPr/>
          </p:nvGrpSpPr>
          <p:grpSpPr>
            <a:xfrm>
              <a:off x="152400" y="1905000"/>
              <a:ext cx="668728" cy="2286000"/>
              <a:chOff x="152400" y="1905000"/>
              <a:chExt cx="1066798" cy="4343400"/>
            </a:xfrm>
          </p:grpSpPr>
          <p:pic>
            <p:nvPicPr>
              <p:cNvPr id="23" name="Picture 2">
                <a:extLst>
                  <a:ext uri="{FF2B5EF4-FFF2-40B4-BE49-F238E27FC236}">
                    <a16:creationId xmlns:a16="http://schemas.microsoft.com/office/drawing/2014/main" id="{8D58D281-8EE0-493F-84F6-AF5DF7C9A45B}"/>
                  </a:ext>
                </a:extLst>
              </p:cNvPr>
              <p:cNvPicPr>
                <a:picLocks noChangeAspect="1" noChangeArrowheads="1"/>
              </p:cNvPicPr>
              <p:nvPr/>
            </p:nvPicPr>
            <p:blipFill>
              <a:blip r:embed="rId9" cstate="print"/>
              <a:srcRect/>
              <a:stretch>
                <a:fillRect/>
              </a:stretch>
            </p:blipFill>
            <p:spPr bwMode="auto">
              <a:xfrm>
                <a:off x="381001" y="1905000"/>
                <a:ext cx="685799" cy="762001"/>
              </a:xfrm>
              <a:prstGeom prst="rect">
                <a:avLst/>
              </a:prstGeom>
              <a:noFill/>
              <a:ln w="9525">
                <a:noFill/>
                <a:miter lim="800000"/>
                <a:headEnd/>
                <a:tailEnd/>
              </a:ln>
            </p:spPr>
          </p:pic>
          <p:pic>
            <p:nvPicPr>
              <p:cNvPr id="24" name="Picture 3" descr="C:\PHOENIX\WORK\TRIBUTE\Sofia Workshop\Logos\noa.png">
                <a:extLst>
                  <a:ext uri="{FF2B5EF4-FFF2-40B4-BE49-F238E27FC236}">
                    <a16:creationId xmlns:a16="http://schemas.microsoft.com/office/drawing/2014/main" id="{4AAEB0A5-AA28-4D63-82E0-5274066D98D4}"/>
                  </a:ext>
                </a:extLst>
              </p:cNvPr>
              <p:cNvPicPr>
                <a:picLocks noChangeAspect="1" noChangeArrowheads="1"/>
              </p:cNvPicPr>
              <p:nvPr/>
            </p:nvPicPr>
            <p:blipFill>
              <a:blip r:embed="rId10" cstate="print"/>
              <a:srcRect/>
              <a:stretch>
                <a:fillRect/>
              </a:stretch>
            </p:blipFill>
            <p:spPr bwMode="auto">
              <a:xfrm>
                <a:off x="152400" y="2819399"/>
                <a:ext cx="990599" cy="971549"/>
              </a:xfrm>
              <a:prstGeom prst="rect">
                <a:avLst/>
              </a:prstGeom>
              <a:noFill/>
            </p:spPr>
          </p:pic>
          <p:pic>
            <p:nvPicPr>
              <p:cNvPr id="25" name="Picture 4" descr="C:\PHOENIX\WORK\TRIBUTE\Sofia Workshop\Logos\logo large.jpg">
                <a:extLst>
                  <a:ext uri="{FF2B5EF4-FFF2-40B4-BE49-F238E27FC236}">
                    <a16:creationId xmlns:a16="http://schemas.microsoft.com/office/drawing/2014/main" id="{4F373FCF-D37F-4D92-8F9F-EFA8FFD71F27}"/>
                  </a:ext>
                </a:extLst>
              </p:cNvPr>
              <p:cNvPicPr>
                <a:picLocks noChangeAspect="1" noChangeArrowheads="1"/>
              </p:cNvPicPr>
              <p:nvPr/>
            </p:nvPicPr>
            <p:blipFill>
              <a:blip r:embed="rId11" cstate="print"/>
              <a:srcRect/>
              <a:stretch>
                <a:fillRect/>
              </a:stretch>
            </p:blipFill>
            <p:spPr bwMode="auto">
              <a:xfrm>
                <a:off x="457200" y="3922926"/>
                <a:ext cx="609600" cy="957048"/>
              </a:xfrm>
              <a:prstGeom prst="rect">
                <a:avLst/>
              </a:prstGeom>
              <a:noFill/>
            </p:spPr>
          </p:pic>
          <p:pic>
            <p:nvPicPr>
              <p:cNvPr id="26" name="Picture 5" descr="C:\PHOENIX\WORK\TRIBUTE\Sofia Workshop\Logos\For print\4  ITHACA.wmf">
                <a:extLst>
                  <a:ext uri="{FF2B5EF4-FFF2-40B4-BE49-F238E27FC236}">
                    <a16:creationId xmlns:a16="http://schemas.microsoft.com/office/drawing/2014/main" id="{A513525B-1126-4892-A32C-88772C852EC0}"/>
                  </a:ext>
                </a:extLst>
              </p:cNvPr>
              <p:cNvPicPr>
                <a:picLocks noChangeAspect="1" noChangeArrowheads="1"/>
              </p:cNvPicPr>
              <p:nvPr/>
            </p:nvPicPr>
            <p:blipFill>
              <a:blip r:embed="rId12" cstate="print"/>
              <a:srcRect/>
              <a:stretch>
                <a:fillRect/>
              </a:stretch>
            </p:blipFill>
            <p:spPr bwMode="auto">
              <a:xfrm>
                <a:off x="228599" y="5059361"/>
                <a:ext cx="990599" cy="1189039"/>
              </a:xfrm>
              <a:prstGeom prst="rect">
                <a:avLst/>
              </a:prstGeom>
              <a:noFill/>
            </p:spPr>
          </p:pic>
        </p:grpSp>
        <p:pic>
          <p:nvPicPr>
            <p:cNvPr id="20" name="Picture 2" descr="C:\PHOENIX\WORK\TRIBUTE\Sofia Workshop\Logos\For print\6 UIB.png">
              <a:extLst>
                <a:ext uri="{FF2B5EF4-FFF2-40B4-BE49-F238E27FC236}">
                  <a16:creationId xmlns:a16="http://schemas.microsoft.com/office/drawing/2014/main" id="{C3B6DA7C-19D9-4036-A743-4D00D3C08BB0}"/>
                </a:ext>
              </a:extLst>
            </p:cNvPr>
            <p:cNvPicPr>
              <a:picLocks noChangeAspect="1" noChangeArrowheads="1"/>
            </p:cNvPicPr>
            <p:nvPr/>
          </p:nvPicPr>
          <p:blipFill>
            <a:blip r:embed="rId13" cstate="print"/>
            <a:srcRect/>
            <a:stretch>
              <a:fillRect/>
            </a:stretch>
          </p:blipFill>
          <p:spPr bwMode="auto">
            <a:xfrm>
              <a:off x="260952" y="4814385"/>
              <a:ext cx="1580301" cy="338305"/>
            </a:xfrm>
            <a:prstGeom prst="rect">
              <a:avLst/>
            </a:prstGeom>
            <a:noFill/>
          </p:spPr>
        </p:pic>
        <p:pic>
          <p:nvPicPr>
            <p:cNvPr id="21" name="Picture 3" descr="C:\PHOENIX\WORK\TRIBUTE\Sofia Workshop\Logos\For print\5 Anysolution.png">
              <a:extLst>
                <a:ext uri="{FF2B5EF4-FFF2-40B4-BE49-F238E27FC236}">
                  <a16:creationId xmlns:a16="http://schemas.microsoft.com/office/drawing/2014/main" id="{00A5E431-8767-43B4-9DF5-109EA0B874C6}"/>
                </a:ext>
              </a:extLst>
            </p:cNvPr>
            <p:cNvPicPr>
              <a:picLocks noChangeAspect="1" noChangeArrowheads="1"/>
            </p:cNvPicPr>
            <p:nvPr/>
          </p:nvPicPr>
          <p:blipFill>
            <a:blip r:embed="rId14" cstate="print"/>
            <a:srcRect/>
            <a:stretch>
              <a:fillRect/>
            </a:stretch>
          </p:blipFill>
          <p:spPr bwMode="auto">
            <a:xfrm>
              <a:off x="296087" y="4197579"/>
              <a:ext cx="951750" cy="496133"/>
            </a:xfrm>
            <a:prstGeom prst="rect">
              <a:avLst/>
            </a:prstGeom>
            <a:noFill/>
          </p:spPr>
        </p:pic>
        <p:pic>
          <p:nvPicPr>
            <p:cNvPr id="22" name="Picture 5">
              <a:extLst>
                <a:ext uri="{FF2B5EF4-FFF2-40B4-BE49-F238E27FC236}">
                  <a16:creationId xmlns:a16="http://schemas.microsoft.com/office/drawing/2014/main" id="{FF530FC3-1AC8-45D3-A06A-BEF23DC2F632}"/>
                </a:ext>
              </a:extLst>
            </p:cNvPr>
            <p:cNvPicPr>
              <a:picLocks noChangeAspect="1" noChangeArrowheads="1"/>
            </p:cNvPicPr>
            <p:nvPr/>
          </p:nvPicPr>
          <p:blipFill>
            <a:blip r:embed="rId15" cstate="print"/>
            <a:srcRect/>
            <a:stretch>
              <a:fillRect/>
            </a:stretch>
          </p:blipFill>
          <p:spPr bwMode="auto">
            <a:xfrm>
              <a:off x="248499" y="5279578"/>
              <a:ext cx="858470" cy="413995"/>
            </a:xfrm>
            <a:prstGeom prst="rect">
              <a:avLst/>
            </a:prstGeom>
            <a:noFill/>
            <a:ln w="9525">
              <a:noFill/>
              <a:miter lim="800000"/>
              <a:headEnd/>
              <a:tailEnd/>
            </a:ln>
          </p:spPr>
        </p:pic>
      </p:grpSp>
      <p:sp>
        <p:nvSpPr>
          <p:cNvPr id="27" name="Rectangle 24">
            <a:extLst>
              <a:ext uri="{FF2B5EF4-FFF2-40B4-BE49-F238E27FC236}">
                <a16:creationId xmlns:a16="http://schemas.microsoft.com/office/drawing/2014/main" id="{7B5ED3E3-2921-4EA9-9321-88C1489BA5FA}"/>
              </a:ext>
            </a:extLst>
          </p:cNvPr>
          <p:cNvSpPr/>
          <p:nvPr/>
        </p:nvSpPr>
        <p:spPr>
          <a:xfrm>
            <a:off x="93877" y="2802202"/>
            <a:ext cx="1434752" cy="369332"/>
          </a:xfrm>
          <a:prstGeom prst="rect">
            <a:avLst/>
          </a:prstGeom>
        </p:spPr>
        <p:txBody>
          <a:bodyPr wrap="square">
            <a:spAutoFit/>
          </a:bodyPr>
          <a:lstStyle/>
          <a:p>
            <a:r>
              <a:rPr lang="en-GB" i="1" dirty="0"/>
              <a:t>Beneficiaries:</a:t>
            </a:r>
          </a:p>
        </p:txBody>
      </p:sp>
    </p:spTree>
    <p:extLst>
      <p:ext uri="{BB962C8B-B14F-4D97-AF65-F5344CB8AC3E}">
        <p14:creationId xmlns:p14="http://schemas.microsoft.com/office/powerpoint/2010/main" val="1260526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199" y="1541261"/>
            <a:ext cx="8455001" cy="4731963"/>
          </a:xfrm>
        </p:spPr>
        <p:txBody>
          <a:bodyPr>
            <a:noAutofit/>
          </a:bodyPr>
          <a:lstStyle/>
          <a:p>
            <a:pPr>
              <a:spcBef>
                <a:spcPts val="300"/>
              </a:spcBef>
            </a:pPr>
            <a:r>
              <a:rPr lang="en-GB" sz="2200" b="1" dirty="0">
                <a:solidFill>
                  <a:srgbClr val="660066"/>
                </a:solidFill>
              </a:rPr>
              <a:t>The World Bank Projects (in Bulgaria)</a:t>
            </a:r>
          </a:p>
          <a:p>
            <a:pPr marL="609600" lvl="1" indent="-342900">
              <a:lnSpc>
                <a:spcPct val="100000"/>
              </a:lnSpc>
              <a:spcBef>
                <a:spcPts val="600"/>
              </a:spcBef>
              <a:buFont typeface="Wingdings" panose="05000000000000000000" pitchFamily="2" charset="2"/>
              <a:buChar char="Ø"/>
            </a:pPr>
            <a:r>
              <a:rPr lang="en-US" sz="2000" dirty="0"/>
              <a:t>“Draft Common Strategy for Management and Development of Hydro-melioration and Protection Against Harmful Effects of Water” (2014-2015)</a:t>
            </a:r>
          </a:p>
          <a:p>
            <a:pPr marL="609600" lvl="1" indent="-342900">
              <a:lnSpc>
                <a:spcPct val="100000"/>
              </a:lnSpc>
              <a:spcBef>
                <a:spcPts val="600"/>
              </a:spcBef>
              <a:buFont typeface="Wingdings" panose="05000000000000000000" pitchFamily="2" charset="2"/>
              <a:buChar char="Ø"/>
            </a:pPr>
            <a:r>
              <a:rPr lang="en-US" sz="2000" dirty="0"/>
              <a:t>“Development of a financing strategy, regulatory capacity building and increase of service efficiency in the </a:t>
            </a:r>
            <a:r>
              <a:rPr lang="en-US" sz="2000" dirty="0" err="1"/>
              <a:t>WSS</a:t>
            </a:r>
            <a:r>
              <a:rPr lang="en-US" sz="2000" dirty="0"/>
              <a:t> sector (2016-2017) </a:t>
            </a:r>
          </a:p>
          <a:p>
            <a:pPr marL="609600" lvl="1" indent="-342900">
              <a:lnSpc>
                <a:spcPct val="100000"/>
              </a:lnSpc>
              <a:spcBef>
                <a:spcPts val="600"/>
              </a:spcBef>
              <a:buFont typeface="Wingdings" panose="05000000000000000000" pitchFamily="2" charset="2"/>
              <a:buChar char="Ø"/>
            </a:pPr>
            <a:r>
              <a:rPr lang="en-US" sz="2000" dirty="0"/>
              <a:t>“Technical Assistance: Municipal Infrastructure Development Plans”. Managing Municipal Dams in Bulgaria -  Risk Assessment and Development (2017). </a:t>
            </a:r>
          </a:p>
          <a:p>
            <a:pPr marL="609600" lvl="1" indent="-342900">
              <a:spcBef>
                <a:spcPts val="600"/>
              </a:spcBef>
              <a:buFont typeface="Wingdings" panose="05000000000000000000" pitchFamily="2" charset="2"/>
              <a:buChar char="Ø"/>
            </a:pPr>
            <a:r>
              <a:rPr lang="en-US" sz="2000" dirty="0"/>
              <a:t>“Avoidance of Excessive Costs through the Definition of Agglomerations and Guidance on Individual and other Appropriate Solutions for Wastewater Treatment” (2014-2015)</a:t>
            </a:r>
          </a:p>
          <a:p>
            <a:pPr marL="609600" lvl="1" indent="-342900">
              <a:lnSpc>
                <a:spcPct val="100000"/>
              </a:lnSpc>
              <a:spcBef>
                <a:spcPts val="600"/>
              </a:spcBef>
              <a:buFont typeface="Wingdings" panose="05000000000000000000" pitchFamily="2" charset="2"/>
              <a:buChar char="Ø"/>
            </a:pPr>
            <a:r>
              <a:rPr lang="en-US" sz="2000" dirty="0"/>
              <a:t>“International Practices for the Development and Implementation of Cost Recovery Water Pricing in the </a:t>
            </a:r>
            <a:r>
              <a:rPr lang="en-US" sz="2000" dirty="0" err="1"/>
              <a:t>WSS</a:t>
            </a:r>
            <a:r>
              <a:rPr lang="en-US" sz="2000" dirty="0"/>
              <a:t> sector” (2015)</a:t>
            </a:r>
          </a:p>
          <a:p>
            <a:pPr marL="609600" lvl="1" indent="-342900">
              <a:lnSpc>
                <a:spcPct val="100000"/>
              </a:lnSpc>
              <a:spcBef>
                <a:spcPts val="600"/>
              </a:spcBef>
              <a:buFont typeface="Wingdings" panose="05000000000000000000" pitchFamily="2" charset="2"/>
              <a:buChar char="Ø"/>
            </a:pPr>
            <a:endParaRPr lang="en-US" sz="20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1090955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199" y="1541261"/>
            <a:ext cx="8455001" cy="4731963"/>
          </a:xfrm>
        </p:spPr>
        <p:txBody>
          <a:bodyPr>
            <a:noAutofit/>
          </a:bodyPr>
          <a:lstStyle/>
          <a:p>
            <a:pPr>
              <a:spcBef>
                <a:spcPts val="300"/>
              </a:spcBef>
            </a:pPr>
            <a:r>
              <a:rPr lang="en-GB" sz="2200" b="1" dirty="0">
                <a:solidFill>
                  <a:srgbClr val="660066"/>
                </a:solidFill>
              </a:rPr>
              <a:t>Climate Change Projects</a:t>
            </a:r>
          </a:p>
          <a:p>
            <a:pPr marL="609600" lvl="1" indent="-342900">
              <a:lnSpc>
                <a:spcPct val="100000"/>
              </a:lnSpc>
              <a:spcBef>
                <a:spcPts val="600"/>
              </a:spcBef>
              <a:buFont typeface="Wingdings" panose="05000000000000000000" pitchFamily="2" charset="2"/>
              <a:buChar char="Ø"/>
            </a:pPr>
            <a:r>
              <a:rPr lang="en-US" sz="2000" dirty="0"/>
              <a:t>“Assessment of the Pressures and Impacts on Surface Waters and Groundwaters from Climate Changes and Assessment of the Availability of Water for the Economic Sectors”, Ministry of Environment and Water of Bulgaria (2014-2016);</a:t>
            </a:r>
            <a:endParaRPr lang="bg-BG" sz="2000" dirty="0"/>
          </a:p>
          <a:p>
            <a:pPr marL="609600" lvl="1" indent="-342900">
              <a:lnSpc>
                <a:spcPct val="100000"/>
              </a:lnSpc>
              <a:spcBef>
                <a:spcPts val="600"/>
              </a:spcBef>
              <a:buFont typeface="Wingdings" panose="05000000000000000000" pitchFamily="2" charset="2"/>
              <a:buChar char="Ø"/>
            </a:pPr>
            <a:r>
              <a:rPr lang="en-GB" sz="2000" dirty="0"/>
              <a:t>“</a:t>
            </a:r>
            <a:r>
              <a:rPr lang="en-US" sz="2000" dirty="0"/>
              <a:t>Strengthening Strategic Planning on Climate Change Adaptation, including providing inputs for the preparation of a National Climate Change Adaptation Strategy, together with an Action Plan”, </a:t>
            </a:r>
            <a:r>
              <a:rPr lang="en-US" sz="2000" b="1" dirty="0"/>
              <a:t>The World Bank</a:t>
            </a:r>
            <a:r>
              <a:rPr lang="en-US" sz="2000" dirty="0"/>
              <a:t>, for the Ministry of Environment and Water of Bulgaria (2017 – now) </a:t>
            </a:r>
          </a:p>
          <a:p>
            <a:pPr marL="609600" lvl="1" indent="-342900">
              <a:lnSpc>
                <a:spcPct val="100000"/>
              </a:lnSpc>
              <a:spcBef>
                <a:spcPts val="600"/>
              </a:spcBef>
              <a:buFont typeface="Wingdings" panose="05000000000000000000" pitchFamily="2" charset="2"/>
              <a:buChar char="Ø"/>
            </a:pPr>
            <a:endParaRPr lang="en-US" sz="20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206345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Project Participation</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199" y="1371601"/>
            <a:ext cx="8455001" cy="4901624"/>
          </a:xfrm>
        </p:spPr>
        <p:txBody>
          <a:bodyPr>
            <a:noAutofit/>
          </a:bodyPr>
          <a:lstStyle/>
          <a:p>
            <a:pPr>
              <a:spcBef>
                <a:spcPts val="300"/>
              </a:spcBef>
            </a:pPr>
            <a:r>
              <a:rPr lang="en-GB" sz="2200" b="1" dirty="0">
                <a:solidFill>
                  <a:srgbClr val="660066"/>
                </a:solidFill>
              </a:rPr>
              <a:t>Other Projects</a:t>
            </a:r>
          </a:p>
          <a:p>
            <a:pPr marL="609600" lvl="1" indent="-342900">
              <a:lnSpc>
                <a:spcPct val="100000"/>
              </a:lnSpc>
              <a:spcBef>
                <a:spcPts val="600"/>
              </a:spcBef>
              <a:buFont typeface="Wingdings" panose="05000000000000000000" pitchFamily="2" charset="2"/>
              <a:buChar char="Ø"/>
            </a:pPr>
            <a:r>
              <a:rPr lang="en-US" sz="2000" dirty="0"/>
              <a:t>Project BG05M2OP001-1.002-0019: „Clean technologies for sustainable environment – waters, waste, energy for circular economy“ (</a:t>
            </a:r>
            <a:r>
              <a:rPr lang="en-US" sz="2000" b="1" dirty="0"/>
              <a:t>on going</a:t>
            </a:r>
            <a:r>
              <a:rPr lang="en-US" sz="2000" dirty="0"/>
              <a:t>);</a:t>
            </a:r>
            <a:endParaRPr lang="bg-BG" sz="2000" dirty="0"/>
          </a:p>
          <a:p>
            <a:pPr marL="609600" lvl="1" indent="-342900">
              <a:lnSpc>
                <a:spcPct val="100000"/>
              </a:lnSpc>
              <a:spcBef>
                <a:spcPts val="600"/>
              </a:spcBef>
              <a:buFont typeface="Wingdings" panose="05000000000000000000" pitchFamily="2" charset="2"/>
              <a:buChar char="Ø"/>
            </a:pPr>
            <a:r>
              <a:rPr lang="en-US" sz="2000" dirty="0"/>
              <a:t>“Development of Flood risk management plans for Danube river basin”, Danube River Basin Directorate, Bulgaria (2015)</a:t>
            </a:r>
          </a:p>
          <a:p>
            <a:pPr marL="609600" lvl="1" indent="-342900">
              <a:lnSpc>
                <a:spcPct val="100000"/>
              </a:lnSpc>
              <a:spcBef>
                <a:spcPts val="600"/>
              </a:spcBef>
              <a:buFont typeface="Wingdings" panose="05000000000000000000" pitchFamily="2" charset="2"/>
              <a:buChar char="Ø"/>
            </a:pPr>
            <a:r>
              <a:rPr lang="en-US" sz="2000" dirty="0"/>
              <a:t>“Elaboration of Flood Hazard and Risk Maps for East Aegean River Basin Directorate”. East Aegean River Basin Directorate, Bulgaria (2015)  </a:t>
            </a:r>
          </a:p>
          <a:p>
            <a:pPr marL="609600" lvl="1" indent="-342900">
              <a:lnSpc>
                <a:spcPct val="100000"/>
              </a:lnSpc>
              <a:spcBef>
                <a:spcPts val="600"/>
              </a:spcBef>
              <a:buFont typeface="Wingdings" panose="05000000000000000000" pitchFamily="2" charset="2"/>
              <a:buChar char="Ø"/>
            </a:pPr>
            <a:r>
              <a:rPr lang="en-US" sz="2000" dirty="0"/>
              <a:t>“Project for catalog of measures for Black Sea River Basin Directorate” Black Sea River Basin Directorate, Bulgaria (2016). </a:t>
            </a:r>
          </a:p>
          <a:p>
            <a:pPr marL="609600" lvl="1" indent="-342900">
              <a:lnSpc>
                <a:spcPct val="100000"/>
              </a:lnSpc>
              <a:spcBef>
                <a:spcPts val="600"/>
              </a:spcBef>
              <a:buFont typeface="Wingdings" panose="05000000000000000000" pitchFamily="2" charset="2"/>
              <a:buChar char="Ø"/>
            </a:pPr>
            <a:r>
              <a:rPr lang="en-US" sz="2000" dirty="0"/>
              <a:t>“Elaboration of flood hazard maps and flood risk maps for West Aegean River Basin Directorate”, West River Basin Directorate, Bulgaria (2015)</a:t>
            </a:r>
          </a:p>
          <a:p>
            <a:pPr marL="609600" lvl="1" indent="-342900">
              <a:lnSpc>
                <a:spcPct val="100000"/>
              </a:lnSpc>
              <a:spcBef>
                <a:spcPts val="600"/>
              </a:spcBef>
              <a:buFont typeface="Wingdings" panose="05000000000000000000" pitchFamily="2" charset="2"/>
              <a:buChar char="Ø"/>
            </a:pPr>
            <a:r>
              <a:rPr lang="en-US" sz="2000" dirty="0"/>
              <a:t>“Flood Warning System Establishment in </a:t>
            </a:r>
            <a:r>
              <a:rPr lang="en-US" sz="2000" dirty="0" err="1"/>
              <a:t>Arda</a:t>
            </a:r>
            <a:r>
              <a:rPr lang="en-US" sz="2000" dirty="0"/>
              <a:t> River Basin For Minimizing the Risk in the Cross Border Area” (</a:t>
            </a:r>
            <a:r>
              <a:rPr lang="en-US" sz="2000" dirty="0" err="1"/>
              <a:t>ARDAFORECAST</a:t>
            </a:r>
            <a:r>
              <a:rPr lang="en-US" sz="2000" dirty="0"/>
              <a:t>), European Regional Development Fund (2013-2014) </a:t>
            </a:r>
          </a:p>
          <a:p>
            <a:pPr marL="609600" lvl="1" indent="-342900">
              <a:lnSpc>
                <a:spcPct val="100000"/>
              </a:lnSpc>
              <a:spcBef>
                <a:spcPts val="600"/>
              </a:spcBef>
              <a:buFont typeface="Wingdings" panose="05000000000000000000" pitchFamily="2" charset="2"/>
              <a:buChar char="Ø"/>
            </a:pPr>
            <a:endParaRPr lang="en-US" sz="20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2928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3063081"/>
            <a:ext cx="8455001" cy="731837"/>
          </a:xfrm>
        </p:spPr>
        <p:txBody>
          <a:bodyPr>
            <a:noAutofit/>
          </a:bodyPr>
          <a:lstStyle/>
          <a:p>
            <a:pPr marL="0" indent="0" algn="ctr">
              <a:spcBef>
                <a:spcPts val="300"/>
              </a:spcBef>
              <a:buNone/>
            </a:pPr>
            <a:r>
              <a:rPr lang="en-GB" sz="4000" b="1" dirty="0">
                <a:solidFill>
                  <a:srgbClr val="660066"/>
                </a:solidFill>
              </a:rPr>
              <a:t>THANK YOU FOR YOUR ATTENTION!</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spTree>
    <p:extLst>
      <p:ext uri="{BB962C8B-B14F-4D97-AF65-F5344CB8AC3E}">
        <p14:creationId xmlns:p14="http://schemas.microsoft.com/office/powerpoint/2010/main" val="200796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61852" y="1886171"/>
            <a:ext cx="5786054" cy="1619029"/>
          </a:xfrm>
        </p:spPr>
        <p:txBody>
          <a:bodyPr>
            <a:normAutofit/>
          </a:bodyPr>
          <a:lstStyle/>
          <a:p>
            <a:pPr algn="l"/>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Educating and Building Bulgaria 75 years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Картина 8">
            <a:extLst>
              <a:ext uri="{FF2B5EF4-FFF2-40B4-BE49-F238E27FC236}">
                <a16:creationId xmlns:a16="http://schemas.microsoft.com/office/drawing/2014/main" id="{0D7B02AF-AD11-45B1-AE76-049487896D28}"/>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r="68007" b="79867"/>
          <a:stretch/>
        </p:blipFill>
        <p:spPr>
          <a:xfrm>
            <a:off x="304800" y="2173494"/>
            <a:ext cx="2802115" cy="1197864"/>
          </a:xfrm>
          <a:prstGeom prst="rect">
            <a:avLst/>
          </a:prstGeom>
        </p:spPr>
      </p:pic>
    </p:spTree>
    <p:extLst>
      <p:ext uri="{BB962C8B-B14F-4D97-AF65-F5344CB8AC3E}">
        <p14:creationId xmlns:p14="http://schemas.microsoft.com/office/powerpoint/2010/main" val="318842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Location</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74928"/>
            <a:ext cx="8229600" cy="4551236"/>
          </a:xfrm>
        </p:spPr>
        <p:txBody>
          <a:bodyPr/>
          <a:lstStyle/>
          <a:p>
            <a:endParaRPr lang="bg-BG"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0" name="Контейнер за съдържание 4">
            <a:extLst>
              <a:ext uri="{FF2B5EF4-FFF2-40B4-BE49-F238E27FC236}">
                <a16:creationId xmlns:a16="http://schemas.microsoft.com/office/drawing/2014/main" id="{8D851780-24CF-445F-9AB7-488A41C164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672" y="1432019"/>
            <a:ext cx="3246195" cy="255786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Картина 10">
            <a:extLst>
              <a:ext uri="{FF2B5EF4-FFF2-40B4-BE49-F238E27FC236}">
                <a16:creationId xmlns:a16="http://schemas.microsoft.com/office/drawing/2014/main" id="{A7EB29FD-E4E8-4DF4-A325-C81014FDFD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2" t="7245" r="3812" b="12634"/>
          <a:stretch/>
        </p:blipFill>
        <p:spPr>
          <a:xfrm>
            <a:off x="4452564" y="3947204"/>
            <a:ext cx="3775825" cy="2277844"/>
          </a:xfrm>
          <a:prstGeom prst="rect">
            <a:avLst/>
          </a:prstGeom>
        </p:spPr>
      </p:pic>
      <p:pic>
        <p:nvPicPr>
          <p:cNvPr id="12" name="Картина 11">
            <a:extLst>
              <a:ext uri="{FF2B5EF4-FFF2-40B4-BE49-F238E27FC236}">
                <a16:creationId xmlns:a16="http://schemas.microsoft.com/office/drawing/2014/main" id="{BE1A048A-1965-4F05-8381-3087ADE2D6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50106" y="1446951"/>
            <a:ext cx="3775825" cy="2480591"/>
          </a:xfrm>
          <a:prstGeom prst="rect">
            <a:avLst/>
          </a:prstGeom>
        </p:spPr>
      </p:pic>
      <p:cxnSp>
        <p:nvCxnSpPr>
          <p:cNvPr id="13" name="Право съединение 12">
            <a:extLst>
              <a:ext uri="{FF2B5EF4-FFF2-40B4-BE49-F238E27FC236}">
                <a16:creationId xmlns:a16="http://schemas.microsoft.com/office/drawing/2014/main" id="{29DEFA2F-83B9-43D0-B1BD-8C39BA4ED897}"/>
              </a:ext>
            </a:extLst>
          </p:cNvPr>
          <p:cNvCxnSpPr>
            <a:cxnSpLocks/>
          </p:cNvCxnSpPr>
          <p:nvPr/>
        </p:nvCxnSpPr>
        <p:spPr>
          <a:xfrm flipV="1">
            <a:off x="2971800" y="1526751"/>
            <a:ext cx="1858358" cy="1478248"/>
          </a:xfrm>
          <a:prstGeom prst="line">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аво съединение 13">
            <a:extLst>
              <a:ext uri="{FF2B5EF4-FFF2-40B4-BE49-F238E27FC236}">
                <a16:creationId xmlns:a16="http://schemas.microsoft.com/office/drawing/2014/main" id="{96F36001-C944-4DD9-9678-85698F4F0FD8}"/>
              </a:ext>
            </a:extLst>
          </p:cNvPr>
          <p:cNvCxnSpPr>
            <a:cxnSpLocks/>
          </p:cNvCxnSpPr>
          <p:nvPr/>
        </p:nvCxnSpPr>
        <p:spPr>
          <a:xfrm>
            <a:off x="3050241" y="3298977"/>
            <a:ext cx="1800250" cy="424645"/>
          </a:xfrm>
          <a:prstGeom prst="line">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Съединител &quot;права стрелка&quot; 14">
            <a:extLst>
              <a:ext uri="{FF2B5EF4-FFF2-40B4-BE49-F238E27FC236}">
                <a16:creationId xmlns:a16="http://schemas.microsoft.com/office/drawing/2014/main" id="{325EF231-6F99-4DD3-A0A3-F7496C615EA3}"/>
              </a:ext>
            </a:extLst>
          </p:cNvPr>
          <p:cNvCxnSpPr>
            <a:cxnSpLocks/>
          </p:cNvCxnSpPr>
          <p:nvPr/>
        </p:nvCxnSpPr>
        <p:spPr>
          <a:xfrm flipH="1">
            <a:off x="4996873" y="2710951"/>
            <a:ext cx="92814" cy="2531191"/>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Съединител &quot;права стрелка&quot; 15">
            <a:extLst>
              <a:ext uri="{FF2B5EF4-FFF2-40B4-BE49-F238E27FC236}">
                <a16:creationId xmlns:a16="http://schemas.microsoft.com/office/drawing/2014/main" id="{032CE402-5E11-4B2F-8DB6-1B2899D1349F}"/>
              </a:ext>
            </a:extLst>
          </p:cNvPr>
          <p:cNvCxnSpPr>
            <a:cxnSpLocks/>
          </p:cNvCxnSpPr>
          <p:nvPr/>
        </p:nvCxnSpPr>
        <p:spPr>
          <a:xfrm>
            <a:off x="5305997" y="2710951"/>
            <a:ext cx="2650797" cy="2514603"/>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Текстово поле 17">
            <a:extLst>
              <a:ext uri="{FF2B5EF4-FFF2-40B4-BE49-F238E27FC236}">
                <a16:creationId xmlns:a16="http://schemas.microsoft.com/office/drawing/2014/main" id="{10319D1D-294A-4F3F-B7A0-4E054381B712}"/>
              </a:ext>
            </a:extLst>
          </p:cNvPr>
          <p:cNvSpPr txBox="1"/>
          <p:nvPr/>
        </p:nvSpPr>
        <p:spPr>
          <a:xfrm>
            <a:off x="457200" y="3973662"/>
            <a:ext cx="3422994" cy="984885"/>
          </a:xfrm>
          <a:prstGeom prst="rect">
            <a:avLst/>
          </a:prstGeom>
          <a:noFill/>
        </p:spPr>
        <p:txBody>
          <a:bodyPr wrap="square" rtlCol="0">
            <a:spAutoFit/>
          </a:bodyPr>
          <a:lstStyle/>
          <a:p>
            <a:r>
              <a:rPr lang="en-GB" sz="2200" b="1" dirty="0"/>
              <a:t>Europe</a:t>
            </a:r>
            <a:r>
              <a:rPr lang="en-GB" dirty="0"/>
              <a:t>, </a:t>
            </a:r>
            <a:r>
              <a:rPr lang="en-GB" sz="2000" i="1" dirty="0"/>
              <a:t>Bulgaria</a:t>
            </a:r>
            <a:r>
              <a:rPr lang="en-GB" dirty="0"/>
              <a:t>, </a:t>
            </a:r>
          </a:p>
          <a:p>
            <a:r>
              <a:rPr lang="en-GB" dirty="0"/>
              <a:t>Sofia, 1 Hr. </a:t>
            </a:r>
            <a:r>
              <a:rPr lang="en-GB" dirty="0" err="1"/>
              <a:t>Smirnenski</a:t>
            </a:r>
            <a:r>
              <a:rPr lang="en-GB" dirty="0"/>
              <a:t> Blvd</a:t>
            </a:r>
          </a:p>
          <a:p>
            <a:r>
              <a:rPr lang="en-GB" dirty="0">
                <a:solidFill>
                  <a:srgbClr val="0000FF"/>
                </a:solidFill>
              </a:rPr>
              <a:t>www.uacg.bg</a:t>
            </a:r>
            <a:endParaRPr lang="bg-BG" dirty="0">
              <a:solidFill>
                <a:srgbClr val="0000FF"/>
              </a:solidFill>
            </a:endParaRPr>
          </a:p>
        </p:txBody>
      </p:sp>
      <p:pic>
        <p:nvPicPr>
          <p:cNvPr id="19" name="Picture 3">
            <a:extLst>
              <a:ext uri="{FF2B5EF4-FFF2-40B4-BE49-F238E27FC236}">
                <a16:creationId xmlns:a16="http://schemas.microsoft.com/office/drawing/2014/main" id="{0776FD00-AD06-4F3B-B13C-8DAF573851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14249" y="4638111"/>
            <a:ext cx="1571598" cy="1571598"/>
          </a:xfrm>
          <a:prstGeom prst="rect">
            <a:avLst/>
          </a:prstGeom>
        </p:spPr>
      </p:pic>
      <p:cxnSp>
        <p:nvCxnSpPr>
          <p:cNvPr id="17" name="Съединител &quot;права стрелка&quot; 16">
            <a:extLst>
              <a:ext uri="{FF2B5EF4-FFF2-40B4-BE49-F238E27FC236}">
                <a16:creationId xmlns:a16="http://schemas.microsoft.com/office/drawing/2014/main" id="{17EE858F-13F9-4F9B-84A2-0640F0A8534E}"/>
              </a:ext>
            </a:extLst>
          </p:cNvPr>
          <p:cNvCxnSpPr>
            <a:cxnSpLocks/>
          </p:cNvCxnSpPr>
          <p:nvPr/>
        </p:nvCxnSpPr>
        <p:spPr>
          <a:xfrm flipH="1">
            <a:off x="4101867" y="5311141"/>
            <a:ext cx="2115127" cy="5955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8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par>
                                <p:cTn id="26" presetID="22" presetClass="entr" presetSubtype="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History</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74928"/>
            <a:ext cx="5181600" cy="4551236"/>
          </a:xfrm>
        </p:spPr>
        <p:txBody>
          <a:bodyPr>
            <a:noAutofit/>
          </a:bodyPr>
          <a:lstStyle/>
          <a:p>
            <a:pPr marL="285750" indent="-285750" algn="just"/>
            <a:r>
              <a:rPr lang="en-GB" altLang="bg-BG" sz="2400" dirty="0"/>
              <a:t>Established in </a:t>
            </a:r>
            <a:r>
              <a:rPr lang="en-GB" altLang="bg-BG" sz="2400" b="1" dirty="0"/>
              <a:t>1942</a:t>
            </a:r>
            <a:r>
              <a:rPr lang="en-GB" altLang="bg-BG" sz="2400" dirty="0"/>
              <a:t> as a Higher Technical School</a:t>
            </a:r>
          </a:p>
          <a:p>
            <a:pPr marL="720725" lvl="1" indent="-263525" algn="just">
              <a:spcBef>
                <a:spcPts val="300"/>
              </a:spcBef>
              <a:buFont typeface="Wingdings" panose="05000000000000000000" pitchFamily="2" charset="2"/>
              <a:buChar char="Ø"/>
            </a:pPr>
            <a:r>
              <a:rPr lang="en-GB" altLang="bg-BG" sz="2000" b="1" dirty="0"/>
              <a:t>1945</a:t>
            </a:r>
            <a:r>
              <a:rPr lang="en-GB" altLang="bg-BG" sz="2000" dirty="0"/>
              <a:t> – transformed into a State Polytechnic. </a:t>
            </a:r>
          </a:p>
          <a:p>
            <a:pPr marL="720725" lvl="1" indent="-263525" algn="just">
              <a:spcBef>
                <a:spcPts val="300"/>
              </a:spcBef>
              <a:buFont typeface="Wingdings" panose="05000000000000000000" pitchFamily="2" charset="2"/>
              <a:buChar char="Ø"/>
            </a:pPr>
            <a:r>
              <a:rPr lang="en-GB" altLang="bg-BG" sz="2000" b="1" dirty="0"/>
              <a:t>1953</a:t>
            </a:r>
            <a:r>
              <a:rPr lang="en-GB" altLang="bg-BG" sz="2000" dirty="0"/>
              <a:t> - separated as Higher Institute for Architecture and Civil Engineering</a:t>
            </a:r>
          </a:p>
          <a:p>
            <a:pPr marL="720725" lvl="1" indent="-263525" algn="just">
              <a:spcBef>
                <a:spcPts val="300"/>
              </a:spcBef>
              <a:buFont typeface="Wingdings" panose="05000000000000000000" pitchFamily="2" charset="2"/>
              <a:buChar char="Ø"/>
            </a:pPr>
            <a:r>
              <a:rPr lang="en-GB" altLang="bg-BG" sz="2000" dirty="0"/>
              <a:t> </a:t>
            </a:r>
            <a:r>
              <a:rPr lang="en-GB" altLang="bg-BG" sz="2000" b="1" dirty="0"/>
              <a:t>1995</a:t>
            </a:r>
            <a:r>
              <a:rPr lang="en-GB" altLang="bg-BG" sz="2000" dirty="0"/>
              <a:t> - transformed into University of Architecture, Civil Engineering and Geodesy (</a:t>
            </a:r>
            <a:r>
              <a:rPr lang="en-GB" altLang="bg-BG" sz="2000" dirty="0" err="1"/>
              <a:t>UACEG</a:t>
            </a:r>
            <a:r>
              <a:rPr lang="en-GB" altLang="bg-BG" sz="2000" dirty="0"/>
              <a:t>) on July 21, 1995 by decision of the National Assembly.</a:t>
            </a:r>
          </a:p>
          <a:p>
            <a:pPr>
              <a:spcBef>
                <a:spcPts val="600"/>
              </a:spcBef>
            </a:pPr>
            <a:r>
              <a:rPr lang="en-GB" altLang="bg-BG" sz="2400" dirty="0"/>
              <a:t>All architects, civil engineers and geodesists in Bulgaria between 1945 and 1995 were educated in </a:t>
            </a:r>
            <a:r>
              <a:rPr lang="en-GB" altLang="bg-BG" sz="2400" dirty="0" err="1"/>
              <a:t>UACEG</a:t>
            </a:r>
            <a:r>
              <a:rPr lang="en-GB" altLang="bg-BG" sz="2400" dirty="0"/>
              <a:t>.</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1" name="Picture 4">
            <a:extLst>
              <a:ext uri="{FF2B5EF4-FFF2-40B4-BE49-F238E27FC236}">
                <a16:creationId xmlns:a16="http://schemas.microsoft.com/office/drawing/2014/main" id="{E607CD67-37F9-40C1-81C4-507FDEF5500A}"/>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b="2422"/>
          <a:stretch/>
        </p:blipFill>
        <p:spPr>
          <a:xfrm>
            <a:off x="5746154" y="1625558"/>
            <a:ext cx="3203768" cy="4165642"/>
          </a:xfrm>
          <a:prstGeom prst="rect">
            <a:avLst/>
          </a:prstGeom>
        </p:spPr>
      </p:pic>
    </p:spTree>
    <p:extLst>
      <p:ext uri="{BB962C8B-B14F-4D97-AF65-F5344CB8AC3E}">
        <p14:creationId xmlns:p14="http://schemas.microsoft.com/office/powerpoint/2010/main" val="253078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err="1"/>
              <a:t>UACEG</a:t>
            </a:r>
            <a:r>
              <a:rPr lang="en-GB" b="1" dirty="0"/>
              <a:t> Now</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74928"/>
            <a:ext cx="5181600" cy="4551236"/>
          </a:xfrm>
        </p:spPr>
        <p:txBody>
          <a:bodyPr>
            <a:noAutofit/>
          </a:bodyPr>
          <a:lstStyle/>
          <a:p>
            <a:pPr marL="285750" indent="-285750"/>
            <a:r>
              <a:rPr lang="en-GB" sz="2400" dirty="0"/>
              <a:t>There are 5 faculties at </a:t>
            </a:r>
            <a:r>
              <a:rPr lang="en-GB" sz="2400" dirty="0" err="1"/>
              <a:t>UACEG</a:t>
            </a:r>
            <a:endParaRPr lang="en-GB" sz="2400" dirty="0"/>
          </a:p>
          <a:p>
            <a:pPr lvl="1">
              <a:buFont typeface="Wingdings" panose="05000000000000000000" pitchFamily="2" charset="2"/>
              <a:buChar char="Ø"/>
            </a:pPr>
            <a:r>
              <a:rPr lang="en-GB" altLang="bg-BG" sz="2000" dirty="0"/>
              <a:t>Faculty of Architecture </a:t>
            </a:r>
          </a:p>
          <a:p>
            <a:pPr lvl="1">
              <a:buFont typeface="Wingdings" panose="05000000000000000000" pitchFamily="2" charset="2"/>
              <a:buChar char="Ø"/>
            </a:pPr>
            <a:r>
              <a:rPr lang="en-GB" altLang="bg-BG" sz="2000" dirty="0"/>
              <a:t> Faculty of Structural Engineering</a:t>
            </a:r>
          </a:p>
          <a:p>
            <a:pPr lvl="1">
              <a:buFont typeface="Wingdings" panose="05000000000000000000" pitchFamily="2" charset="2"/>
              <a:buChar char="Ø"/>
            </a:pPr>
            <a:r>
              <a:rPr lang="en-GB" altLang="bg-BG" sz="2000" dirty="0"/>
              <a:t> Faculty of Hydraulic Engineering</a:t>
            </a:r>
          </a:p>
          <a:p>
            <a:pPr lvl="1">
              <a:buFont typeface="Wingdings" panose="05000000000000000000" pitchFamily="2" charset="2"/>
              <a:buChar char="Ø"/>
            </a:pPr>
            <a:r>
              <a:rPr lang="en-GB" altLang="bg-BG" sz="2000" dirty="0"/>
              <a:t> Faculty of Transportation Engineering</a:t>
            </a:r>
          </a:p>
          <a:p>
            <a:pPr lvl="1">
              <a:buFont typeface="Wingdings" panose="05000000000000000000" pitchFamily="2" charset="2"/>
              <a:buChar char="Ø"/>
            </a:pPr>
            <a:r>
              <a:rPr lang="en-GB" altLang="bg-BG" sz="2000" dirty="0"/>
              <a:t> Faculty of Geodesy</a:t>
            </a:r>
          </a:p>
          <a:p>
            <a:r>
              <a:rPr lang="en-GB" altLang="bg-BG" sz="2400" dirty="0"/>
              <a:t>The Academic Staff of </a:t>
            </a:r>
            <a:r>
              <a:rPr lang="en-GB" altLang="bg-BG" sz="2400" dirty="0" err="1"/>
              <a:t>UACEG</a:t>
            </a:r>
            <a:r>
              <a:rPr lang="en-GB" altLang="bg-BG" sz="2400" dirty="0"/>
              <a:t>:</a:t>
            </a:r>
          </a:p>
          <a:p>
            <a:pPr lvl="1">
              <a:buFont typeface="Wingdings" panose="05000000000000000000" pitchFamily="2" charset="2"/>
              <a:buChar char="Ø"/>
            </a:pPr>
            <a:r>
              <a:rPr lang="en-GB" altLang="bg-BG" sz="2000" dirty="0"/>
              <a:t>  44 Full Professors</a:t>
            </a:r>
          </a:p>
          <a:p>
            <a:pPr lvl="1">
              <a:buFont typeface="Wingdings" panose="05000000000000000000" pitchFamily="2" charset="2"/>
              <a:buChar char="Ø"/>
            </a:pPr>
            <a:r>
              <a:rPr lang="en-GB" altLang="bg-BG" sz="2000" dirty="0"/>
              <a:t>105 Associate Professors</a:t>
            </a:r>
          </a:p>
          <a:p>
            <a:pPr lvl="1">
              <a:buFont typeface="Wingdings" panose="05000000000000000000" pitchFamily="2" charset="2"/>
              <a:buChar char="Ø"/>
            </a:pPr>
            <a:r>
              <a:rPr lang="en-GB" altLang="bg-BG" sz="2000" dirty="0"/>
              <a:t>169 Assistant Professors</a:t>
            </a:r>
          </a:p>
          <a:p>
            <a:pPr lvl="2">
              <a:buFont typeface="Wingdings" panose="05000000000000000000" pitchFamily="2" charset="2"/>
              <a:buChar char="ü"/>
            </a:pPr>
            <a:r>
              <a:rPr lang="en-GB" altLang="bg-BG" sz="1800" dirty="0"/>
              <a:t> 77 of them have PhD degree</a:t>
            </a:r>
          </a:p>
          <a:p>
            <a:r>
              <a:rPr lang="en-GB" altLang="bg-BG" sz="2400" dirty="0"/>
              <a:t>Around 3500 students</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2" name="Picture 9">
            <a:extLst>
              <a:ext uri="{FF2B5EF4-FFF2-40B4-BE49-F238E27FC236}">
                <a16:creationId xmlns:a16="http://schemas.microsoft.com/office/drawing/2014/main" id="{E74F6750-62BA-483E-9126-47EE947F0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9260" y="1676400"/>
            <a:ext cx="3337450" cy="43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92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Study Programs</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41261"/>
            <a:ext cx="4419600" cy="4584903"/>
          </a:xfrm>
        </p:spPr>
        <p:txBody>
          <a:bodyPr>
            <a:noAutofit/>
          </a:bodyPr>
          <a:lstStyle/>
          <a:p>
            <a:pPr>
              <a:spcBef>
                <a:spcPts val="300"/>
              </a:spcBef>
            </a:pPr>
            <a:r>
              <a:rPr lang="en-GB" sz="2200" b="1" dirty="0">
                <a:solidFill>
                  <a:srgbClr val="660066"/>
                </a:solidFill>
              </a:rPr>
              <a:t>Master Degree Programs (MA)</a:t>
            </a:r>
            <a:endParaRPr lang="en-GB" sz="2200" b="1" i="1" dirty="0">
              <a:solidFill>
                <a:srgbClr val="660066"/>
              </a:solidFill>
            </a:endParaRPr>
          </a:p>
          <a:p>
            <a:pPr marL="609600" lvl="1" indent="-342900">
              <a:lnSpc>
                <a:spcPct val="100000"/>
              </a:lnSpc>
              <a:spcBef>
                <a:spcPts val="300"/>
              </a:spcBef>
              <a:buFont typeface="Wingdings" panose="05000000000000000000" pitchFamily="2" charset="2"/>
              <a:buChar char="Ø"/>
            </a:pPr>
            <a:r>
              <a:rPr lang="en-GB" sz="2000" dirty="0"/>
              <a:t>Architecture</a:t>
            </a:r>
            <a:r>
              <a:rPr lang="bg-BG" sz="2000" dirty="0"/>
              <a:t> </a:t>
            </a:r>
            <a:endParaRPr lang="en-GB" sz="2000" dirty="0"/>
          </a:p>
          <a:p>
            <a:pPr marL="609600" lvl="1" indent="-342900">
              <a:lnSpc>
                <a:spcPct val="100000"/>
              </a:lnSpc>
              <a:spcBef>
                <a:spcPts val="300"/>
              </a:spcBef>
              <a:buFont typeface="Wingdings" panose="05000000000000000000" pitchFamily="2" charset="2"/>
              <a:buChar char="Ø"/>
            </a:pPr>
            <a:r>
              <a:rPr lang="en-GB" sz="2000" dirty="0"/>
              <a:t>Landscape Architecture</a:t>
            </a:r>
            <a:endParaRPr lang="bg-BG" sz="2000" b="1" dirty="0"/>
          </a:p>
          <a:p>
            <a:pPr marL="609600" lvl="1" indent="-342900">
              <a:lnSpc>
                <a:spcPct val="100000"/>
              </a:lnSpc>
              <a:spcBef>
                <a:spcPts val="300"/>
              </a:spcBef>
              <a:buFont typeface="Wingdings" panose="05000000000000000000" pitchFamily="2" charset="2"/>
              <a:buChar char="Ø"/>
            </a:pPr>
            <a:r>
              <a:rPr lang="en-GB" sz="2000" dirty="0"/>
              <a:t>Structural Engineering </a:t>
            </a:r>
          </a:p>
          <a:p>
            <a:pPr marL="609600" lvl="1" indent="-342900">
              <a:lnSpc>
                <a:spcPct val="100000"/>
              </a:lnSpc>
              <a:spcBef>
                <a:spcPts val="300"/>
              </a:spcBef>
              <a:buFont typeface="Wingdings" panose="05000000000000000000" pitchFamily="2" charset="2"/>
              <a:buChar char="Ø"/>
            </a:pPr>
            <a:r>
              <a:rPr lang="en-GB" sz="2000" dirty="0"/>
              <a:t>Water Supply and Sewerage </a:t>
            </a:r>
          </a:p>
          <a:p>
            <a:pPr marL="609600" lvl="1" indent="-342900">
              <a:lnSpc>
                <a:spcPct val="100000"/>
              </a:lnSpc>
              <a:spcBef>
                <a:spcPts val="300"/>
              </a:spcBef>
              <a:buFont typeface="Wingdings" panose="05000000000000000000" pitchFamily="2" charset="2"/>
              <a:buChar char="Ø"/>
            </a:pPr>
            <a:r>
              <a:rPr lang="en-GB" sz="2000" dirty="0"/>
              <a:t>Hydraulic Engineering</a:t>
            </a:r>
          </a:p>
          <a:p>
            <a:pPr marL="609600" lvl="1" indent="-342900">
              <a:lnSpc>
                <a:spcPct val="100000"/>
              </a:lnSpc>
              <a:spcBef>
                <a:spcPts val="300"/>
              </a:spcBef>
              <a:buFont typeface="Wingdings" panose="05000000000000000000" pitchFamily="2" charset="2"/>
              <a:buChar char="Ø"/>
            </a:pPr>
            <a:r>
              <a:rPr lang="en-US" sz="2000" dirty="0"/>
              <a:t>Transportation Engineering</a:t>
            </a:r>
          </a:p>
          <a:p>
            <a:pPr marL="609600" lvl="1" indent="-342900">
              <a:lnSpc>
                <a:spcPct val="100000"/>
              </a:lnSpc>
              <a:spcBef>
                <a:spcPts val="300"/>
              </a:spcBef>
              <a:buFont typeface="Wingdings" panose="05000000000000000000" pitchFamily="2" charset="2"/>
              <a:buChar char="Ø"/>
            </a:pPr>
            <a:r>
              <a:rPr lang="en-GB" sz="2000" dirty="0"/>
              <a:t>Geodesy</a:t>
            </a:r>
          </a:p>
          <a:p>
            <a:pPr marL="609600" lvl="1" indent="-342900">
              <a:spcBef>
                <a:spcPts val="300"/>
              </a:spcBef>
              <a:buFont typeface="Wingdings" panose="05000000000000000000" pitchFamily="2" charset="2"/>
              <a:buChar char="Ø"/>
            </a:pPr>
            <a:r>
              <a:rPr lang="en-GB" sz="2000" b="1" i="1" dirty="0"/>
              <a:t>Structural Engineering in English </a:t>
            </a:r>
          </a:p>
          <a:p>
            <a:pPr marL="152400" algn="just">
              <a:spcBef>
                <a:spcPts val="1800"/>
              </a:spcBef>
              <a:buNone/>
            </a:pPr>
            <a:r>
              <a:rPr lang="en-GB" sz="2000" b="1" i="1" u="sng" dirty="0">
                <a:solidFill>
                  <a:srgbClr val="660066"/>
                </a:solidFill>
              </a:rPr>
              <a:t>NB:</a:t>
            </a:r>
            <a:r>
              <a:rPr lang="en-GB" sz="2000" b="1" i="1" dirty="0">
                <a:solidFill>
                  <a:srgbClr val="660066"/>
                </a:solidFill>
              </a:rPr>
              <a:t> </a:t>
            </a:r>
            <a:r>
              <a:rPr lang="en-GB" sz="2000" i="1" dirty="0">
                <a:solidFill>
                  <a:srgbClr val="660066"/>
                </a:solidFill>
              </a:rPr>
              <a:t>These are “direct” Master Degree programs with duration of 5 or 5 ½ years, without intermediate Bachelor Degree.</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7" name="Picture 2">
            <a:extLst>
              <a:ext uri="{FF2B5EF4-FFF2-40B4-BE49-F238E27FC236}">
                <a16:creationId xmlns:a16="http://schemas.microsoft.com/office/drawing/2014/main" id="{9DD3D002-9A16-4A8F-982E-A58059CA4E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239" b="27316"/>
          <a:stretch/>
        </p:blipFill>
        <p:spPr bwMode="auto">
          <a:xfrm>
            <a:off x="5166111" y="1545004"/>
            <a:ext cx="3746090" cy="157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79050B1E-1B60-4895-BF5A-C48DAE278B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6641"/>
          <a:stretch/>
        </p:blipFill>
        <p:spPr bwMode="auto">
          <a:xfrm>
            <a:off x="5166111" y="3222792"/>
            <a:ext cx="2206704"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D:\tempy\Ucebni praktiki\2015\Sofia - Zlati trap 2015\ST\IMG_2090.JPG">
            <a:extLst>
              <a:ext uri="{FF2B5EF4-FFF2-40B4-BE49-F238E27FC236}">
                <a16:creationId xmlns:a16="http://schemas.microsoft.com/office/drawing/2014/main" id="{ACA38F84-BBC0-4C0F-B5C8-86747F7CB115}"/>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247" t="11300" r="17187"/>
          <a:stretch/>
        </p:blipFill>
        <p:spPr bwMode="auto">
          <a:xfrm>
            <a:off x="7437643" y="3222792"/>
            <a:ext cx="1474557"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ontent Placeholder 1">
            <a:extLst>
              <a:ext uri="{FF2B5EF4-FFF2-40B4-BE49-F238E27FC236}">
                <a16:creationId xmlns:a16="http://schemas.microsoft.com/office/drawing/2014/main" id="{94329535-BCA9-4B43-AE75-B33374B193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329" t="10906" r="1" b="28854"/>
          <a:stretch/>
        </p:blipFill>
        <p:spPr>
          <a:xfrm>
            <a:off x="5166111" y="4675628"/>
            <a:ext cx="3746091" cy="1487178"/>
          </a:xfrm>
          <a:prstGeom prst="rect">
            <a:avLst/>
          </a:prstGeom>
        </p:spPr>
      </p:pic>
    </p:spTree>
    <p:extLst>
      <p:ext uri="{BB962C8B-B14F-4D97-AF65-F5344CB8AC3E}">
        <p14:creationId xmlns:p14="http://schemas.microsoft.com/office/powerpoint/2010/main" val="3395545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Study Programs</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74928"/>
            <a:ext cx="4800600" cy="4551236"/>
          </a:xfrm>
        </p:spPr>
        <p:txBody>
          <a:bodyPr>
            <a:noAutofit/>
          </a:bodyPr>
          <a:lstStyle/>
          <a:p>
            <a:pPr marL="139700">
              <a:lnSpc>
                <a:spcPct val="85000"/>
              </a:lnSpc>
              <a:spcBef>
                <a:spcPts val="1200"/>
              </a:spcBef>
            </a:pPr>
            <a:r>
              <a:rPr lang="en-GB" sz="2200" b="1" dirty="0">
                <a:solidFill>
                  <a:srgbClr val="660066"/>
                </a:solidFill>
              </a:rPr>
              <a:t>Bachelor Degree Programs (BA)</a:t>
            </a:r>
            <a:endParaRPr lang="bg-BG" sz="2200" b="1" dirty="0">
              <a:solidFill>
                <a:srgbClr val="660066"/>
              </a:solidFill>
            </a:endParaRPr>
          </a:p>
          <a:p>
            <a:pPr marL="609600" lvl="1" indent="-342900">
              <a:lnSpc>
                <a:spcPct val="100000"/>
              </a:lnSpc>
              <a:spcBef>
                <a:spcPts val="300"/>
              </a:spcBef>
              <a:buFont typeface="Wingdings" panose="05000000000000000000" pitchFamily="2" charset="2"/>
              <a:buChar char="Ø"/>
            </a:pPr>
            <a:r>
              <a:rPr lang="en-GB" sz="2000" dirty="0"/>
              <a:t>Urban Planning</a:t>
            </a:r>
          </a:p>
          <a:p>
            <a:pPr marL="609600" lvl="1" indent="-342900">
              <a:lnSpc>
                <a:spcPct val="100000"/>
              </a:lnSpc>
              <a:spcBef>
                <a:spcPts val="300"/>
              </a:spcBef>
              <a:buFont typeface="Wingdings" panose="05000000000000000000" pitchFamily="2" charset="2"/>
              <a:buChar char="Ø"/>
            </a:pPr>
            <a:r>
              <a:rPr lang="en-GB" sz="2000" dirty="0"/>
              <a:t>Construction Management</a:t>
            </a:r>
          </a:p>
          <a:p>
            <a:pPr marL="609600" lvl="1" indent="-342900">
              <a:lnSpc>
                <a:spcPct val="100000"/>
              </a:lnSpc>
              <a:spcBef>
                <a:spcPts val="300"/>
              </a:spcBef>
              <a:buFont typeface="Wingdings" panose="05000000000000000000" pitchFamily="2" charset="2"/>
              <a:buChar char="Ø"/>
            </a:pPr>
            <a:r>
              <a:rPr lang="en-GB" sz="2000" dirty="0"/>
              <a:t>Land and Real Estate Management and Planning</a:t>
            </a:r>
          </a:p>
          <a:p>
            <a:pPr marL="609600" lvl="1" indent="-342900">
              <a:lnSpc>
                <a:spcPct val="100000"/>
              </a:lnSpc>
              <a:spcBef>
                <a:spcPts val="300"/>
              </a:spcBef>
              <a:buFont typeface="Wingdings" panose="05000000000000000000" pitchFamily="2" charset="2"/>
              <a:buChar char="Ø"/>
            </a:pPr>
            <a:r>
              <a:rPr lang="en-GB" sz="2000" dirty="0"/>
              <a:t>Engineering Ecology</a:t>
            </a:r>
          </a:p>
          <a:p>
            <a:pPr algn="just">
              <a:lnSpc>
                <a:spcPct val="100000"/>
              </a:lnSpc>
              <a:spcBef>
                <a:spcPts val="1200"/>
              </a:spcBef>
              <a:spcAft>
                <a:spcPts val="600"/>
              </a:spcAft>
              <a:buNone/>
            </a:pPr>
            <a:r>
              <a:rPr lang="en-US" sz="2000" b="1" i="1" u="sng" dirty="0">
                <a:solidFill>
                  <a:srgbClr val="660066"/>
                </a:solidFill>
              </a:rPr>
              <a:t>NB:</a:t>
            </a:r>
            <a:r>
              <a:rPr lang="en-US" sz="2000" i="1" dirty="0">
                <a:solidFill>
                  <a:srgbClr val="660066"/>
                </a:solidFill>
              </a:rPr>
              <a:t> All Bachelor Degree programs in Bulgaria have duration of 4 years             (8 semesters)</a:t>
            </a:r>
          </a:p>
          <a:p>
            <a:pPr marL="139700">
              <a:lnSpc>
                <a:spcPct val="85000"/>
              </a:lnSpc>
              <a:spcBef>
                <a:spcPts val="1200"/>
              </a:spcBef>
            </a:pPr>
            <a:r>
              <a:rPr lang="en-US" sz="2200" b="1" dirty="0">
                <a:solidFill>
                  <a:srgbClr val="660066"/>
                </a:solidFill>
              </a:rPr>
              <a:t>MA programs for all BA degree programs are offered </a:t>
            </a:r>
          </a:p>
          <a:p>
            <a:pPr marL="609600" lvl="1" indent="-342900">
              <a:spcBef>
                <a:spcPts val="600"/>
              </a:spcBef>
              <a:buFont typeface="Wingdings" panose="05000000000000000000" pitchFamily="2" charset="2"/>
              <a:buChar char="Ø"/>
            </a:pPr>
            <a:r>
              <a:rPr lang="en-US" sz="2000" dirty="0"/>
              <a:t>Short MA degree programs have duration of 1 ½ or 2 years </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20" name="Picture 2">
            <a:extLst>
              <a:ext uri="{FF2B5EF4-FFF2-40B4-BE49-F238E27FC236}">
                <a16:creationId xmlns:a16="http://schemas.microsoft.com/office/drawing/2014/main" id="{0C2692EC-1B02-4F5D-9337-CF58EF968B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 r="942" b="29045"/>
          <a:stretch/>
        </p:blipFill>
        <p:spPr>
          <a:xfrm>
            <a:off x="5626506" y="1527519"/>
            <a:ext cx="3124199" cy="1511486"/>
          </a:xfrm>
          <a:prstGeom prst="rect">
            <a:avLst/>
          </a:prstGeom>
        </p:spPr>
      </p:pic>
      <p:pic>
        <p:nvPicPr>
          <p:cNvPr id="21" name="Content Placeholder 1">
            <a:extLst>
              <a:ext uri="{FF2B5EF4-FFF2-40B4-BE49-F238E27FC236}">
                <a16:creationId xmlns:a16="http://schemas.microsoft.com/office/drawing/2014/main" id="{9161E79C-7145-40BF-A9C1-C91AC8FCD0F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366"/>
          <a:stretch/>
        </p:blipFill>
        <p:spPr>
          <a:xfrm>
            <a:off x="5626506" y="3091918"/>
            <a:ext cx="3124202" cy="1418338"/>
          </a:xfrm>
          <a:prstGeom prst="rect">
            <a:avLst/>
          </a:prstGeom>
        </p:spPr>
      </p:pic>
      <p:pic>
        <p:nvPicPr>
          <p:cNvPr id="22" name="Картина 21">
            <a:extLst>
              <a:ext uri="{FF2B5EF4-FFF2-40B4-BE49-F238E27FC236}">
                <a16:creationId xmlns:a16="http://schemas.microsoft.com/office/drawing/2014/main" id="{0F6832B9-4916-4BF5-896B-5098711B401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459" t="12207" r="8372" b="26925"/>
          <a:stretch/>
        </p:blipFill>
        <p:spPr>
          <a:xfrm>
            <a:off x="5626506" y="4564168"/>
            <a:ext cx="3124203" cy="1655145"/>
          </a:xfrm>
          <a:prstGeom prst="rect">
            <a:avLst/>
          </a:prstGeom>
        </p:spPr>
      </p:pic>
    </p:spTree>
    <p:extLst>
      <p:ext uri="{BB962C8B-B14F-4D97-AF65-F5344CB8AC3E}">
        <p14:creationId xmlns:p14="http://schemas.microsoft.com/office/powerpoint/2010/main" val="157115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Study Programs</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41261"/>
            <a:ext cx="4953000" cy="4584903"/>
          </a:xfrm>
        </p:spPr>
        <p:txBody>
          <a:bodyPr>
            <a:noAutofit/>
          </a:bodyPr>
          <a:lstStyle/>
          <a:p>
            <a:pPr>
              <a:spcBef>
                <a:spcPts val="300"/>
              </a:spcBef>
            </a:pPr>
            <a:r>
              <a:rPr lang="en-GB" sz="2200" b="1" dirty="0">
                <a:solidFill>
                  <a:srgbClr val="660066"/>
                </a:solidFill>
              </a:rPr>
              <a:t>Short Master Degree Programs (</a:t>
            </a:r>
            <a:r>
              <a:rPr lang="en-GB" sz="2200" b="1" dirty="0" err="1">
                <a:solidFill>
                  <a:srgbClr val="660066"/>
                </a:solidFill>
              </a:rPr>
              <a:t>SMA</a:t>
            </a:r>
            <a:r>
              <a:rPr lang="en-GB" sz="2200" b="1" dirty="0">
                <a:solidFill>
                  <a:srgbClr val="660066"/>
                </a:solidFill>
              </a:rPr>
              <a:t>)</a:t>
            </a:r>
            <a:endParaRPr lang="en-GB" sz="2200" b="1" i="1" dirty="0">
              <a:solidFill>
                <a:srgbClr val="660066"/>
              </a:solidFill>
            </a:endParaRPr>
          </a:p>
          <a:p>
            <a:pPr marL="609600" lvl="1" indent="-342900">
              <a:lnSpc>
                <a:spcPct val="100000"/>
              </a:lnSpc>
              <a:spcBef>
                <a:spcPts val="300"/>
              </a:spcBef>
              <a:buFont typeface="Wingdings" panose="05000000000000000000" pitchFamily="2" charset="2"/>
              <a:buChar char="Ø"/>
            </a:pPr>
            <a:r>
              <a:rPr lang="en-GB" sz="2000" dirty="0"/>
              <a:t>Urban Planning</a:t>
            </a:r>
          </a:p>
          <a:p>
            <a:pPr marL="609600" lvl="1" indent="-342900">
              <a:lnSpc>
                <a:spcPct val="100000"/>
              </a:lnSpc>
              <a:spcBef>
                <a:spcPts val="300"/>
              </a:spcBef>
              <a:buFont typeface="Wingdings" panose="05000000000000000000" pitchFamily="2" charset="2"/>
              <a:buChar char="Ø"/>
            </a:pPr>
            <a:endParaRPr lang="en-US" sz="2000" dirty="0"/>
          </a:p>
          <a:p>
            <a:pPr marL="609600" lvl="1" indent="-342900">
              <a:lnSpc>
                <a:spcPct val="100000"/>
              </a:lnSpc>
              <a:spcBef>
                <a:spcPts val="300"/>
              </a:spcBef>
              <a:buFont typeface="Wingdings" panose="05000000000000000000" pitchFamily="2" charset="2"/>
              <a:buChar char="Ø"/>
            </a:pPr>
            <a:r>
              <a:rPr lang="en-US" sz="2000" dirty="0"/>
              <a:t>Structural Engineering </a:t>
            </a:r>
          </a:p>
          <a:p>
            <a:pPr marL="609600" lvl="1" indent="-342900">
              <a:lnSpc>
                <a:spcPct val="100000"/>
              </a:lnSpc>
              <a:spcBef>
                <a:spcPts val="300"/>
              </a:spcBef>
              <a:buFont typeface="Wingdings" panose="05000000000000000000" pitchFamily="2" charset="2"/>
              <a:buChar char="Ø"/>
            </a:pPr>
            <a:r>
              <a:rPr lang="en-US" sz="2000" dirty="0"/>
              <a:t>Reconstruction and Modernization of Buildings and Facilities</a:t>
            </a:r>
          </a:p>
          <a:p>
            <a:pPr marL="609600" lvl="1" indent="-342900">
              <a:lnSpc>
                <a:spcPct val="100000"/>
              </a:lnSpc>
              <a:spcBef>
                <a:spcPts val="300"/>
              </a:spcBef>
              <a:buFont typeface="Wingdings" panose="05000000000000000000" pitchFamily="2" charset="2"/>
              <a:buChar char="Ø"/>
            </a:pPr>
            <a:r>
              <a:rPr lang="en-US" sz="2000" dirty="0"/>
              <a:t> Analysis and Design of Structures</a:t>
            </a:r>
          </a:p>
          <a:p>
            <a:pPr marL="609600" lvl="1" indent="-342900">
              <a:lnSpc>
                <a:spcPct val="100000"/>
              </a:lnSpc>
              <a:spcBef>
                <a:spcPts val="300"/>
              </a:spcBef>
              <a:buFont typeface="Wingdings" panose="05000000000000000000" pitchFamily="2" charset="2"/>
              <a:buChar char="Ø"/>
            </a:pPr>
            <a:r>
              <a:rPr lang="en-US" sz="2000" dirty="0"/>
              <a:t> Project Management in Construction</a:t>
            </a:r>
            <a:endParaRPr lang="en-GB" sz="2000" dirty="0"/>
          </a:p>
          <a:p>
            <a:pPr marL="609600" lvl="1" indent="-342900">
              <a:lnSpc>
                <a:spcPct val="100000"/>
              </a:lnSpc>
              <a:spcBef>
                <a:spcPts val="300"/>
              </a:spcBef>
              <a:buFont typeface="Wingdings" panose="05000000000000000000" pitchFamily="2" charset="2"/>
              <a:buChar char="Ø"/>
            </a:pPr>
            <a:endParaRPr lang="en-US" sz="2000" dirty="0"/>
          </a:p>
          <a:p>
            <a:pPr marL="609600" lvl="1" indent="-342900">
              <a:lnSpc>
                <a:spcPct val="100000"/>
              </a:lnSpc>
              <a:spcBef>
                <a:spcPts val="300"/>
              </a:spcBef>
              <a:buFont typeface="Wingdings" panose="05000000000000000000" pitchFamily="2" charset="2"/>
              <a:buChar char="Ø"/>
            </a:pPr>
            <a:r>
              <a:rPr lang="en-US" sz="2000" dirty="0"/>
              <a:t>Transportation Engineering</a:t>
            </a:r>
          </a:p>
          <a:p>
            <a:pPr marL="609600" lvl="1" indent="-342900">
              <a:lnSpc>
                <a:spcPct val="100000"/>
              </a:lnSpc>
              <a:spcBef>
                <a:spcPts val="300"/>
              </a:spcBef>
              <a:buFont typeface="Wingdings" panose="05000000000000000000" pitchFamily="2" charset="2"/>
              <a:buChar char="Ø"/>
            </a:pPr>
            <a:r>
              <a:rPr lang="en-US" sz="2000" dirty="0"/>
              <a:t>Geotechnical Engineering</a:t>
            </a:r>
          </a:p>
          <a:p>
            <a:pPr marL="609600" lvl="1" indent="-342900">
              <a:lnSpc>
                <a:spcPct val="100000"/>
              </a:lnSpc>
              <a:spcBef>
                <a:spcPts val="300"/>
              </a:spcBef>
              <a:buFont typeface="Wingdings" panose="05000000000000000000" pitchFamily="2" charset="2"/>
              <a:buChar char="Ø"/>
            </a:pPr>
            <a:r>
              <a:rPr lang="en-US" sz="2000" dirty="0"/>
              <a:t>Infrastructure Construction – Transportation Engineering (in German)</a:t>
            </a:r>
            <a:endParaRPr lang="en-GB" sz="2000" dirty="0"/>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6" name="Content Placeholder 1">
            <a:extLst>
              <a:ext uri="{FF2B5EF4-FFF2-40B4-BE49-F238E27FC236}">
                <a16:creationId xmlns:a16="http://schemas.microsoft.com/office/drawing/2014/main" id="{31502287-D46F-4D3D-9BE0-FE887C9A006B}"/>
              </a:ext>
            </a:extLst>
          </p:cNvPr>
          <p:cNvPicPr>
            <a:picLocks noChangeAspect="1"/>
          </p:cNvPicPr>
          <p:nvPr/>
        </p:nvPicPr>
        <p:blipFill rotWithShape="1">
          <a:blip r:embed="rId7">
            <a:extLst>
              <a:ext uri="{28A0092B-C50C-407E-A947-70E740481C1C}">
                <a14:useLocalDpi xmlns:a14="http://schemas.microsoft.com/office/drawing/2010/main" val="0"/>
              </a:ext>
            </a:extLst>
          </a:blip>
          <a:srcRect b="25065"/>
          <a:stretch/>
        </p:blipFill>
        <p:spPr>
          <a:xfrm>
            <a:off x="5679051" y="4799801"/>
            <a:ext cx="3257731" cy="1371601"/>
          </a:xfrm>
          <a:prstGeom prst="rect">
            <a:avLst/>
          </a:prstGeom>
        </p:spPr>
      </p:pic>
      <p:pic>
        <p:nvPicPr>
          <p:cNvPr id="19" name="Content Placeholder 1">
            <a:extLst>
              <a:ext uri="{FF2B5EF4-FFF2-40B4-BE49-F238E27FC236}">
                <a16:creationId xmlns:a16="http://schemas.microsoft.com/office/drawing/2014/main" id="{2DCF46F0-AF68-4D2E-B115-A5B1C3A10D1C}"/>
              </a:ext>
            </a:extLst>
          </p:cNvPr>
          <p:cNvPicPr>
            <a:picLocks noChangeAspect="1"/>
          </p:cNvPicPr>
          <p:nvPr/>
        </p:nvPicPr>
        <p:blipFill>
          <a:blip r:embed="rId8">
            <a:extLst>
              <a:ext uri="{28A0092B-C50C-407E-A947-70E740481C1C}">
                <a14:useLocalDpi xmlns:a14="http://schemas.microsoft.com/office/drawing/2010/main" val="0"/>
              </a:ext>
            </a:extLst>
          </a:blip>
          <a:srcRect l="17352" r="35623"/>
          <a:stretch>
            <a:fillRect/>
          </a:stretch>
        </p:blipFill>
        <p:spPr bwMode="auto">
          <a:xfrm>
            <a:off x="5679051" y="3028957"/>
            <a:ext cx="1319884" cy="169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a:extLst>
              <a:ext uri="{FF2B5EF4-FFF2-40B4-BE49-F238E27FC236}">
                <a16:creationId xmlns:a16="http://schemas.microsoft.com/office/drawing/2014/main" id="{58B56C2E-7D59-418B-9CE3-193ACE507CB1}"/>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7529" b="10468"/>
          <a:stretch/>
        </p:blipFill>
        <p:spPr>
          <a:xfrm>
            <a:off x="5679051" y="1611766"/>
            <a:ext cx="3257730" cy="1371601"/>
          </a:xfrm>
          <a:prstGeom prst="rect">
            <a:avLst/>
          </a:prstGeom>
          <a:noFill/>
        </p:spPr>
      </p:pic>
      <p:pic>
        <p:nvPicPr>
          <p:cNvPr id="21" name="Picture 34" descr="D:\tempy\Ucebni praktiki\2015\Sofia - Ruski pametnik 2015\practika_07. 2015\IMG_4717.JPG">
            <a:extLst>
              <a:ext uri="{FF2B5EF4-FFF2-40B4-BE49-F238E27FC236}">
                <a16:creationId xmlns:a16="http://schemas.microsoft.com/office/drawing/2014/main" id="{B09E8AEB-5EC4-4F1C-A889-241B5BC7708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5690"/>
          <a:stretch/>
        </p:blipFill>
        <p:spPr bwMode="auto">
          <a:xfrm>
            <a:off x="7035469" y="3028956"/>
            <a:ext cx="1901312" cy="169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028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86DA703-4567-44EC-BD23-1CF575CFA6C2}"/>
              </a:ext>
            </a:extLst>
          </p:cNvPr>
          <p:cNvSpPr>
            <a:spLocks noGrp="1"/>
          </p:cNvSpPr>
          <p:nvPr>
            <p:ph type="title"/>
          </p:nvPr>
        </p:nvSpPr>
        <p:spPr>
          <a:xfrm>
            <a:off x="457200" y="731837"/>
            <a:ext cx="8229600" cy="639763"/>
          </a:xfrm>
        </p:spPr>
        <p:txBody>
          <a:bodyPr>
            <a:normAutofit fontScale="90000"/>
          </a:bodyPr>
          <a:lstStyle/>
          <a:p>
            <a:r>
              <a:rPr lang="en-GB" b="1" dirty="0"/>
              <a:t>Study Programs</a:t>
            </a:r>
            <a:endParaRPr lang="bg-BG" b="1" dirty="0"/>
          </a:p>
        </p:txBody>
      </p:sp>
      <p:sp>
        <p:nvSpPr>
          <p:cNvPr id="3" name="Контейнер за съдържание 2">
            <a:extLst>
              <a:ext uri="{FF2B5EF4-FFF2-40B4-BE49-F238E27FC236}">
                <a16:creationId xmlns:a16="http://schemas.microsoft.com/office/drawing/2014/main" id="{F79031FE-0CD9-444F-9171-E3EE7B18A52A}"/>
              </a:ext>
            </a:extLst>
          </p:cNvPr>
          <p:cNvSpPr>
            <a:spLocks noGrp="1"/>
          </p:cNvSpPr>
          <p:nvPr>
            <p:ph idx="1"/>
          </p:nvPr>
        </p:nvSpPr>
        <p:spPr>
          <a:xfrm>
            <a:off x="457200" y="1541261"/>
            <a:ext cx="5257800" cy="4731963"/>
          </a:xfrm>
        </p:spPr>
        <p:txBody>
          <a:bodyPr>
            <a:noAutofit/>
          </a:bodyPr>
          <a:lstStyle/>
          <a:p>
            <a:pPr>
              <a:spcBef>
                <a:spcPts val="300"/>
              </a:spcBef>
            </a:pPr>
            <a:r>
              <a:rPr lang="en-GB" sz="2200" b="1" dirty="0">
                <a:solidFill>
                  <a:srgbClr val="660066"/>
                </a:solidFill>
              </a:rPr>
              <a:t>Short Master Degree Programs (</a:t>
            </a:r>
            <a:r>
              <a:rPr lang="en-GB" sz="2200" b="1" dirty="0" err="1">
                <a:solidFill>
                  <a:srgbClr val="660066"/>
                </a:solidFill>
              </a:rPr>
              <a:t>SMA</a:t>
            </a:r>
            <a:r>
              <a:rPr lang="en-GB" sz="2200" b="1" dirty="0">
                <a:solidFill>
                  <a:srgbClr val="660066"/>
                </a:solidFill>
              </a:rPr>
              <a:t>)</a:t>
            </a:r>
            <a:endParaRPr lang="en-GB" sz="2200" b="1" i="1" dirty="0">
              <a:solidFill>
                <a:srgbClr val="660066"/>
              </a:solidFill>
            </a:endParaRPr>
          </a:p>
          <a:p>
            <a:pPr marL="609600" lvl="1" indent="-342900">
              <a:lnSpc>
                <a:spcPct val="100000"/>
              </a:lnSpc>
              <a:spcBef>
                <a:spcPts val="200"/>
              </a:spcBef>
              <a:buFont typeface="Wingdings" panose="05000000000000000000" pitchFamily="2" charset="2"/>
              <a:buChar char="Ø"/>
            </a:pPr>
            <a:r>
              <a:rPr lang="en-US" sz="2000" dirty="0"/>
              <a:t>Management of EU Infrastructure projects</a:t>
            </a:r>
          </a:p>
          <a:p>
            <a:pPr marL="609600" lvl="1" indent="-342900">
              <a:lnSpc>
                <a:spcPct val="100000"/>
              </a:lnSpc>
              <a:spcBef>
                <a:spcPts val="200"/>
              </a:spcBef>
              <a:buFont typeface="Wingdings" panose="05000000000000000000" pitchFamily="2" charset="2"/>
              <a:buChar char="Ø"/>
            </a:pPr>
            <a:r>
              <a:rPr lang="en-US" sz="2000" dirty="0"/>
              <a:t> </a:t>
            </a:r>
            <a:r>
              <a:rPr lang="en-US" sz="2000" dirty="0" err="1"/>
              <a:t>Cadastre</a:t>
            </a:r>
            <a:endParaRPr lang="en-US" sz="2000" dirty="0"/>
          </a:p>
          <a:p>
            <a:pPr marL="609600" lvl="1" indent="-342900">
              <a:lnSpc>
                <a:spcPct val="100000"/>
              </a:lnSpc>
              <a:spcBef>
                <a:spcPts val="200"/>
              </a:spcBef>
              <a:buFont typeface="Wingdings" panose="05000000000000000000" pitchFamily="2" charset="2"/>
              <a:buChar char="Ø"/>
            </a:pPr>
            <a:r>
              <a:rPr lang="en-US" sz="2000" dirty="0"/>
              <a:t> Photogrammetry and Spatial Information Systems</a:t>
            </a:r>
          </a:p>
          <a:p>
            <a:pPr marL="266700" lvl="1" indent="0">
              <a:lnSpc>
                <a:spcPct val="100000"/>
              </a:lnSpc>
              <a:spcBef>
                <a:spcPts val="300"/>
              </a:spcBef>
              <a:buNone/>
            </a:pPr>
            <a:r>
              <a:rPr lang="en-GB" sz="2000" b="1" dirty="0">
                <a:solidFill>
                  <a:srgbClr val="3333FF"/>
                </a:solidFill>
              </a:rPr>
              <a:t>In Faculty of Hydraulic Engineering</a:t>
            </a:r>
          </a:p>
          <a:p>
            <a:pPr marL="609600" lvl="1" indent="-342900">
              <a:lnSpc>
                <a:spcPct val="100000"/>
              </a:lnSpc>
              <a:spcBef>
                <a:spcPts val="200"/>
              </a:spcBef>
              <a:buFont typeface="Wingdings" panose="05000000000000000000" pitchFamily="2" charset="2"/>
              <a:buChar char="Ø"/>
            </a:pPr>
            <a:r>
              <a:rPr lang="en-US" sz="2000" dirty="0"/>
              <a:t>Water Supply and Sewerage Systems and Facilities</a:t>
            </a:r>
          </a:p>
          <a:p>
            <a:pPr marL="609600" lvl="1" indent="-342900">
              <a:lnSpc>
                <a:spcPct val="100000"/>
              </a:lnSpc>
              <a:spcBef>
                <a:spcPts val="200"/>
              </a:spcBef>
              <a:buFont typeface="Wingdings" panose="05000000000000000000" pitchFamily="2" charset="2"/>
              <a:buChar char="Ø"/>
            </a:pPr>
            <a:r>
              <a:rPr lang="en-US" sz="2000" dirty="0"/>
              <a:t>Water and Wastewater Treatment</a:t>
            </a:r>
          </a:p>
          <a:p>
            <a:pPr marL="609600" lvl="1" indent="-342900">
              <a:lnSpc>
                <a:spcPct val="100000"/>
              </a:lnSpc>
              <a:spcBef>
                <a:spcPts val="200"/>
              </a:spcBef>
              <a:buFont typeface="Wingdings" panose="05000000000000000000" pitchFamily="2" charset="2"/>
              <a:buChar char="Ø"/>
            </a:pPr>
            <a:r>
              <a:rPr lang="en-GB" sz="2000" dirty="0"/>
              <a:t>Hydraulic Engineering</a:t>
            </a:r>
          </a:p>
          <a:p>
            <a:pPr marL="609600" lvl="1" indent="-342900">
              <a:lnSpc>
                <a:spcPct val="100000"/>
              </a:lnSpc>
              <a:spcBef>
                <a:spcPts val="200"/>
              </a:spcBef>
              <a:buFont typeface="Wingdings" panose="05000000000000000000" pitchFamily="2" charset="2"/>
              <a:buChar char="Ø"/>
            </a:pPr>
            <a:r>
              <a:rPr lang="en-US" sz="2000" dirty="0"/>
              <a:t>Irrigation and Drainage Engineering</a:t>
            </a:r>
          </a:p>
          <a:p>
            <a:pPr marL="609600" lvl="1" indent="-342900">
              <a:lnSpc>
                <a:spcPct val="100000"/>
              </a:lnSpc>
              <a:spcBef>
                <a:spcPts val="200"/>
              </a:spcBef>
              <a:buFont typeface="Wingdings" panose="05000000000000000000" pitchFamily="2" charset="2"/>
              <a:buChar char="Ø"/>
            </a:pPr>
            <a:r>
              <a:rPr lang="bg-BG" altLang="bg-BG" sz="2000" b="1" i="1" dirty="0" err="1">
                <a:solidFill>
                  <a:srgbClr val="6600CC"/>
                </a:solidFill>
              </a:rPr>
              <a:t>Water</a:t>
            </a:r>
            <a:r>
              <a:rPr lang="bg-BG" altLang="bg-BG" sz="2000" b="1" i="1" dirty="0">
                <a:solidFill>
                  <a:srgbClr val="6600CC"/>
                </a:solidFill>
              </a:rPr>
              <a:t> </a:t>
            </a:r>
            <a:r>
              <a:rPr lang="bg-BG" altLang="bg-BG" sz="2000" b="1" i="1" dirty="0" err="1">
                <a:solidFill>
                  <a:srgbClr val="6600CC"/>
                </a:solidFill>
              </a:rPr>
              <a:t>Маnagement</a:t>
            </a:r>
            <a:endParaRPr lang="en-GB" altLang="bg-BG" sz="2000" b="1" i="1" dirty="0">
              <a:solidFill>
                <a:srgbClr val="6600CC"/>
              </a:solidFill>
            </a:endParaRPr>
          </a:p>
          <a:p>
            <a:pPr marL="609600" lvl="1" indent="-342900">
              <a:lnSpc>
                <a:spcPct val="100000"/>
              </a:lnSpc>
              <a:spcBef>
                <a:spcPts val="200"/>
              </a:spcBef>
              <a:buFont typeface="Wingdings" panose="05000000000000000000" pitchFamily="2" charset="2"/>
              <a:buChar char="Ø"/>
            </a:pPr>
            <a:r>
              <a:rPr lang="en-GB" sz="2000" dirty="0"/>
              <a:t>Gas Supply</a:t>
            </a:r>
          </a:p>
          <a:p>
            <a:pPr marL="609600" lvl="1" indent="-342900">
              <a:lnSpc>
                <a:spcPct val="100000"/>
              </a:lnSpc>
              <a:spcBef>
                <a:spcPts val="200"/>
              </a:spcBef>
              <a:buFont typeface="Wingdings" panose="05000000000000000000" pitchFamily="2" charset="2"/>
              <a:buChar char="Ø"/>
            </a:pPr>
            <a:r>
              <a:rPr lang="en-GB" sz="2000" dirty="0"/>
              <a:t>Engineering Ecology</a:t>
            </a:r>
          </a:p>
        </p:txBody>
      </p:sp>
      <p:sp>
        <p:nvSpPr>
          <p:cNvPr id="4" name="Flowchart: Process 10">
            <a:extLst>
              <a:ext uri="{FF2B5EF4-FFF2-40B4-BE49-F238E27FC236}">
                <a16:creationId xmlns:a16="http://schemas.microsoft.com/office/drawing/2014/main" id="{C0036488-942B-43F8-9ADD-900EF58A4AA0}"/>
              </a:ext>
            </a:extLst>
          </p:cNvPr>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795C9E37-518C-4C30-B948-423E36E456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6" name="Picture 5">
            <a:extLst>
              <a:ext uri="{FF2B5EF4-FFF2-40B4-BE49-F238E27FC236}">
                <a16:creationId xmlns:a16="http://schemas.microsoft.com/office/drawing/2014/main" id="{7DEA544B-41A3-41BB-A9A9-7BD4E721F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a:extLst>
              <a:ext uri="{FF2B5EF4-FFF2-40B4-BE49-F238E27FC236}">
                <a16:creationId xmlns:a16="http://schemas.microsoft.com/office/drawing/2014/main" id="{5DED5E2D-D517-46E0-A818-601BA34B3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a:extLst>
              <a:ext uri="{FF2B5EF4-FFF2-40B4-BE49-F238E27FC236}">
                <a16:creationId xmlns:a16="http://schemas.microsoft.com/office/drawing/2014/main" id="{AD77A523-6774-4313-A966-AB710BDAEA6E}"/>
              </a:ext>
            </a:extLst>
          </p:cNvPr>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pic>
        <p:nvPicPr>
          <p:cNvPr id="9" name="Картина 8">
            <a:extLst>
              <a:ext uri="{FF2B5EF4-FFF2-40B4-BE49-F238E27FC236}">
                <a16:creationId xmlns:a16="http://schemas.microsoft.com/office/drawing/2014/main" id="{F10F4476-CF70-4463-A9DF-A93647078B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r="68007" b="79867"/>
          <a:stretch/>
        </p:blipFill>
        <p:spPr>
          <a:xfrm>
            <a:off x="348513" y="829946"/>
            <a:ext cx="1434447" cy="613206"/>
          </a:xfrm>
          <a:prstGeom prst="rect">
            <a:avLst/>
          </a:prstGeom>
        </p:spPr>
      </p:pic>
      <p:pic>
        <p:nvPicPr>
          <p:cNvPr id="18" name="Picture 2">
            <a:extLst>
              <a:ext uri="{FF2B5EF4-FFF2-40B4-BE49-F238E27FC236}">
                <a16:creationId xmlns:a16="http://schemas.microsoft.com/office/drawing/2014/main" id="{50887376-DA5F-486D-ABB7-E1BD1542068A}"/>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t="24586" r="5556" b="4576"/>
          <a:stretch/>
        </p:blipFill>
        <p:spPr bwMode="auto">
          <a:xfrm>
            <a:off x="6006161" y="1589675"/>
            <a:ext cx="2894490" cy="162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A35A2A5A-A604-481A-ACD5-79D4A09035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2854" b="21543"/>
          <a:stretch/>
        </p:blipFill>
        <p:spPr bwMode="auto">
          <a:xfrm>
            <a:off x="6019800" y="3238923"/>
            <a:ext cx="2892401" cy="14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Картина 19">
            <a:extLst>
              <a:ext uri="{FF2B5EF4-FFF2-40B4-BE49-F238E27FC236}">
                <a16:creationId xmlns:a16="http://schemas.microsoft.com/office/drawing/2014/main" id="{013DA32C-2C3C-4FEC-982B-7E9288734E0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35" t="7404" r="3234" b="16503"/>
          <a:stretch/>
        </p:blipFill>
        <p:spPr>
          <a:xfrm>
            <a:off x="6006161" y="4682882"/>
            <a:ext cx="2906040" cy="1518791"/>
          </a:xfrm>
          <a:prstGeom prst="rect">
            <a:avLst/>
          </a:prstGeom>
        </p:spPr>
      </p:pic>
    </p:spTree>
    <p:extLst>
      <p:ext uri="{BB962C8B-B14F-4D97-AF65-F5344CB8AC3E}">
        <p14:creationId xmlns:p14="http://schemas.microsoft.com/office/powerpoint/2010/main" val="20463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1350</Words>
  <Application>Microsoft Office PowerPoint</Application>
  <PresentationFormat>Презентация на цял екран (4:3)</PresentationFormat>
  <Paragraphs>170</Paragraphs>
  <Slides>16</Slides>
  <Notes>6</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16</vt:i4>
      </vt:variant>
    </vt:vector>
  </HeadingPairs>
  <TitlesOfParts>
    <vt:vector size="21" baseType="lpstr">
      <vt:lpstr>Arial</vt:lpstr>
      <vt:lpstr>Calibri</vt:lpstr>
      <vt:lpstr>Calibri Light</vt:lpstr>
      <vt:lpstr>Wingdings</vt:lpstr>
      <vt:lpstr>Office Theme</vt:lpstr>
      <vt:lpstr>Презентация на PowerPoint</vt:lpstr>
      <vt:lpstr>Educating and Building Bulgaria 75 years</vt:lpstr>
      <vt:lpstr>Location</vt:lpstr>
      <vt:lpstr>History</vt:lpstr>
      <vt:lpstr>UACEG Now</vt:lpstr>
      <vt:lpstr>Study Programs</vt:lpstr>
      <vt:lpstr>Study Programs</vt:lpstr>
      <vt:lpstr>Study Programs</vt:lpstr>
      <vt:lpstr>Study Programs</vt:lpstr>
      <vt:lpstr>Project Participation</vt:lpstr>
      <vt:lpstr>Project Participation</vt:lpstr>
      <vt:lpstr>Project Participation</vt:lpstr>
      <vt:lpstr>Project Participation</vt:lpstr>
      <vt:lpstr>Project Participation</vt:lpstr>
      <vt:lpstr>Project Participation</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Petar Filkov</cp:lastModifiedBy>
  <cp:revision>33</cp:revision>
  <dcterms:created xsi:type="dcterms:W3CDTF">2006-08-16T00:00:00Z</dcterms:created>
  <dcterms:modified xsi:type="dcterms:W3CDTF">2018-12-18T11:57:44Z</dcterms:modified>
</cp:coreProperties>
</file>